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79A8"/>
    <a:srgbClr val="1E81B2"/>
    <a:srgbClr val="218E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55" autoAdjust="0"/>
  </p:normalViewPr>
  <p:slideViewPr>
    <p:cSldViewPr>
      <p:cViewPr>
        <p:scale>
          <a:sx n="53" d="100"/>
          <a:sy n="53" d="100"/>
        </p:scale>
        <p:origin x="-1212" y="204"/>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xfrm>
            <a:off x="1143000" y="685800"/>
            <a:ext cx="4572000" cy="3429000"/>
          </a:xfrm>
          <a:prstGeom prst="rect">
            <a:avLst/>
          </a:prstGeom>
        </p:spPr>
        <p:txBody>
          <a:bodyPr/>
          <a:lstStyle/>
          <a:p>
            <a:endParaRPr/>
          </a:p>
        </p:txBody>
      </p:sp>
      <p:sp>
        <p:nvSpPr>
          <p:cNvPr id="144" name="Shape 14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4421307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Τίτλος και υπότιτλος">
    <p:spTree>
      <p:nvGrpSpPr>
        <p:cNvPr id="1" name=""/>
        <p:cNvGrpSpPr/>
        <p:nvPr/>
      </p:nvGrpSpPr>
      <p:grpSpPr>
        <a:xfrm>
          <a:off x="0" y="0"/>
          <a:ext cx="0" cy="0"/>
          <a:chOff x="0" y="0"/>
          <a:chExt cx="0" cy="0"/>
        </a:xfrm>
      </p:grpSpPr>
      <p:sp>
        <p:nvSpPr>
          <p:cNvPr id="11" name="Κείμενο τίτλου"/>
          <p:cNvSpPr txBox="1">
            <a:spLocks noGrp="1"/>
          </p:cNvSpPr>
          <p:nvPr>
            <p:ph type="title"/>
          </p:nvPr>
        </p:nvSpPr>
        <p:spPr>
          <a:xfrm>
            <a:off x="1270000" y="1638300"/>
            <a:ext cx="10464800" cy="3302000"/>
          </a:xfrm>
          <a:prstGeom prst="rect">
            <a:avLst/>
          </a:prstGeom>
        </p:spPr>
        <p:txBody>
          <a:bodyPr anchor="b"/>
          <a:lstStyle/>
          <a:p>
            <a:r>
              <a:t>Κείμενο τίτλου</a:t>
            </a:r>
          </a:p>
        </p:txBody>
      </p:sp>
      <p:sp>
        <p:nvSpPr>
          <p:cNvPr id="12" name="Επίπεδο κύριου τμήματος ένα…"/>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13" name="Αριθμός σλάιντ"/>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Παράθεση">
    <p:spTree>
      <p:nvGrpSpPr>
        <p:cNvPr id="1" name=""/>
        <p:cNvGrpSpPr/>
        <p:nvPr/>
      </p:nvGrpSpPr>
      <p:grpSpPr>
        <a:xfrm>
          <a:off x="0" y="0"/>
          <a:ext cx="0" cy="0"/>
          <a:chOff x="0" y="0"/>
          <a:chExt cx="0" cy="0"/>
        </a:xfrm>
      </p:grpSpPr>
      <p:sp>
        <p:nvSpPr>
          <p:cNvPr id="93" name="–Γιάννης Μηλοσπόρος"/>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–Γιάννης Μηλοσπόρος</a:t>
            </a:r>
          </a:p>
        </p:txBody>
      </p:sp>
      <p:sp>
        <p:nvSpPr>
          <p:cNvPr id="94" name="«Πληκτρολογήστε παράθεση εδώ.»"/>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«Πληκτρολογήστε παράθεση εδώ.» </a:t>
            </a:r>
          </a:p>
        </p:txBody>
      </p:sp>
      <p:sp>
        <p:nvSpPr>
          <p:cNvPr id="95"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Φωτογραφία">
    <p:spTree>
      <p:nvGrpSpPr>
        <p:cNvPr id="1" name=""/>
        <p:cNvGrpSpPr/>
        <p:nvPr/>
      </p:nvGrpSpPr>
      <p:grpSpPr>
        <a:xfrm>
          <a:off x="0" y="0"/>
          <a:ext cx="0" cy="0"/>
          <a:chOff x="0" y="0"/>
          <a:chExt cx="0" cy="0"/>
        </a:xfrm>
      </p:grpSpPr>
      <p:sp>
        <p:nvSpPr>
          <p:cNvPr id="102" name="Εικόνα"/>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Κενή">
    <p:spTree>
      <p:nvGrpSpPr>
        <p:cNvPr id="1" name=""/>
        <p:cNvGrpSpPr/>
        <p:nvPr/>
      </p:nvGrpSpPr>
      <p:grpSpPr>
        <a:xfrm>
          <a:off x="0" y="0"/>
          <a:ext cx="0" cy="0"/>
          <a:chOff x="0" y="0"/>
          <a:chExt cx="0" cy="0"/>
        </a:xfrm>
      </p:grpSpPr>
      <p:sp>
        <p:nvSpPr>
          <p:cNvPr id="110"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CAPTION_ONLY">
    <p:spTree>
      <p:nvGrpSpPr>
        <p:cNvPr id="1" name=""/>
        <p:cNvGrpSpPr/>
        <p:nvPr/>
      </p:nvGrpSpPr>
      <p:grpSpPr>
        <a:xfrm>
          <a:off x="0" y="0"/>
          <a:ext cx="0" cy="0"/>
          <a:chOff x="0" y="0"/>
          <a:chExt cx="0" cy="0"/>
        </a:xfrm>
      </p:grpSpPr>
      <p:sp>
        <p:nvSpPr>
          <p:cNvPr id="117" name="Επίπεδο κύριου τμήματος ένα…"/>
          <p:cNvSpPr txBox="1">
            <a:spLocks noGrp="1"/>
          </p:cNvSpPr>
          <p:nvPr>
            <p:ph type="body" sz="quarter" idx="1"/>
          </p:nvPr>
        </p:nvSpPr>
        <p:spPr>
          <a:xfrm>
            <a:off x="1710755" y="2678008"/>
            <a:ext cx="9583362" cy="1933655"/>
          </a:xfrm>
          <a:prstGeom prst="rect">
            <a:avLst/>
          </a:prstGeom>
        </p:spPr>
        <p:txBody>
          <a:bodyPr lIns="130026" tIns="130026" rIns="130026" bIns="130026" anchor="t"/>
          <a:lstStyle>
            <a:lvl1pPr marL="433493" indent="-204893" algn="ctr" defTabSz="1733973">
              <a:spcBef>
                <a:spcPts val="0"/>
              </a:spcBef>
              <a:buSzTx/>
              <a:buNone/>
              <a:defRPr sz="4800">
                <a:solidFill>
                  <a:srgbClr val="305DBF"/>
                </a:solidFill>
                <a:latin typeface="Fredoka One"/>
                <a:ea typeface="Fredoka One"/>
                <a:cs typeface="Fredoka One"/>
                <a:sym typeface="Fredoka One"/>
              </a:defRPr>
            </a:lvl1pPr>
            <a:lvl2pPr marL="1685471" indent="-1088571" algn="ctr" defTabSz="1733973">
              <a:spcBef>
                <a:spcPts val="0"/>
              </a:spcBef>
              <a:buSzPts val="4800"/>
              <a:buChar char="○"/>
              <a:defRPr sz="4800">
                <a:solidFill>
                  <a:srgbClr val="305DBF"/>
                </a:solidFill>
                <a:latin typeface="Fredoka One"/>
                <a:ea typeface="Fredoka One"/>
                <a:cs typeface="Fredoka One"/>
                <a:sym typeface="Fredoka One"/>
              </a:defRPr>
            </a:lvl2pPr>
            <a:lvl3pPr marL="2142671" indent="-1088571" algn="ctr" defTabSz="1733973">
              <a:spcBef>
                <a:spcPts val="0"/>
              </a:spcBef>
              <a:buSzPts val="4800"/>
              <a:buChar char="■"/>
              <a:defRPr sz="4800">
                <a:solidFill>
                  <a:srgbClr val="305DBF"/>
                </a:solidFill>
                <a:latin typeface="Fredoka One"/>
                <a:ea typeface="Fredoka One"/>
                <a:cs typeface="Fredoka One"/>
                <a:sym typeface="Fredoka One"/>
              </a:defRPr>
            </a:lvl3pPr>
            <a:lvl4pPr marL="2599871" indent="-1088571" algn="ctr" defTabSz="1733973">
              <a:spcBef>
                <a:spcPts val="0"/>
              </a:spcBef>
              <a:buSzPts val="4800"/>
              <a:buChar char="●"/>
              <a:defRPr sz="4800">
                <a:solidFill>
                  <a:srgbClr val="305DBF"/>
                </a:solidFill>
                <a:latin typeface="Fredoka One"/>
                <a:ea typeface="Fredoka One"/>
                <a:cs typeface="Fredoka One"/>
                <a:sym typeface="Fredoka One"/>
              </a:defRPr>
            </a:lvl4pPr>
            <a:lvl5pPr marL="3057071" indent="-1088571" algn="ctr" defTabSz="1733973">
              <a:spcBef>
                <a:spcPts val="0"/>
              </a:spcBef>
              <a:buSzPts val="4800"/>
              <a:buChar char="○"/>
              <a:defRPr sz="4800">
                <a:solidFill>
                  <a:srgbClr val="305DBF"/>
                </a:solidFill>
                <a:latin typeface="Fredoka One"/>
                <a:ea typeface="Fredoka One"/>
                <a:cs typeface="Fredoka One"/>
                <a:sym typeface="Fredoka One"/>
              </a:defRPr>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118" name="Κείμενο τίτλου"/>
          <p:cNvSpPr txBox="1">
            <a:spLocks noGrp="1"/>
          </p:cNvSpPr>
          <p:nvPr>
            <p:ph type="title"/>
          </p:nvPr>
        </p:nvSpPr>
        <p:spPr>
          <a:xfrm>
            <a:off x="4068799" y="4754872"/>
            <a:ext cx="4866988" cy="492375"/>
          </a:xfrm>
          <a:prstGeom prst="rect">
            <a:avLst/>
          </a:prstGeom>
        </p:spPr>
        <p:txBody>
          <a:bodyPr lIns="130026" tIns="130026" rIns="130026" bIns="130026" anchor="t"/>
          <a:lstStyle>
            <a:lvl1pPr defTabSz="1733973">
              <a:defRPr sz="3800">
                <a:solidFill>
                  <a:srgbClr val="263238"/>
                </a:solidFill>
                <a:latin typeface="Raleway"/>
                <a:ea typeface="Raleway"/>
                <a:cs typeface="Raleway"/>
                <a:sym typeface="Raleway"/>
              </a:defRPr>
            </a:lvl1pPr>
          </a:lstStyle>
          <a:p>
            <a:r>
              <a:t>Κείμενο τίτλου</a:t>
            </a:r>
          </a:p>
        </p:txBody>
      </p:sp>
      <p:sp>
        <p:nvSpPr>
          <p:cNvPr id="119" name="Google Shape;64;p10"/>
          <p:cNvSpPr/>
          <p:nvPr/>
        </p:nvSpPr>
        <p:spPr>
          <a:xfrm rot="4368625">
            <a:off x="11906901" y="6115618"/>
            <a:ext cx="496638" cy="496638"/>
          </a:xfrm>
          <a:prstGeom prst="ellipse">
            <a:avLst/>
          </a:prstGeom>
          <a:solidFill>
            <a:srgbClr val="E0E0E0"/>
          </a:solidFill>
          <a:ln w="12700">
            <a:miter lim="400000"/>
          </a:ln>
        </p:spPr>
        <p:txBody>
          <a:bodyPr lIns="65023" tIns="65023" rIns="65023" bIns="65023" anchor="ctr"/>
          <a:lstStyle/>
          <a:p>
            <a:pPr algn="l" defTabSz="1733973">
              <a:defRPr sz="2600" b="0">
                <a:latin typeface="Arial"/>
                <a:ea typeface="Arial"/>
                <a:cs typeface="Arial"/>
                <a:sym typeface="Arial"/>
              </a:defRPr>
            </a:pPr>
            <a:endParaRPr/>
          </a:p>
        </p:txBody>
      </p:sp>
      <p:sp>
        <p:nvSpPr>
          <p:cNvPr id="120" name="Google Shape;65;p10"/>
          <p:cNvSpPr/>
          <p:nvPr/>
        </p:nvSpPr>
        <p:spPr>
          <a:xfrm rot="4357755">
            <a:off x="11615067" y="5946670"/>
            <a:ext cx="174354" cy="174354"/>
          </a:xfrm>
          <a:prstGeom prst="ellipse">
            <a:avLst/>
          </a:prstGeom>
          <a:solidFill>
            <a:srgbClr val="E0E0E0"/>
          </a:solidFill>
          <a:ln w="12700">
            <a:miter lim="400000"/>
          </a:ln>
        </p:spPr>
        <p:txBody>
          <a:bodyPr lIns="65023" tIns="65023" rIns="65023" bIns="65023" anchor="ctr"/>
          <a:lstStyle/>
          <a:p>
            <a:pPr algn="l" defTabSz="1733973">
              <a:defRPr sz="2600" b="0">
                <a:latin typeface="Arial"/>
                <a:ea typeface="Arial"/>
                <a:cs typeface="Arial"/>
                <a:sym typeface="Arial"/>
              </a:defRPr>
            </a:pPr>
            <a:endParaRPr/>
          </a:p>
        </p:txBody>
      </p:sp>
      <p:sp>
        <p:nvSpPr>
          <p:cNvPr id="121" name="Google Shape;66;p10"/>
          <p:cNvSpPr/>
          <p:nvPr/>
        </p:nvSpPr>
        <p:spPr>
          <a:xfrm>
            <a:off x="784426" y="1795555"/>
            <a:ext cx="816214" cy="816214"/>
          </a:xfrm>
          <a:prstGeom prst="ellipse">
            <a:avLst/>
          </a:prstGeom>
          <a:solidFill>
            <a:srgbClr val="E0E0E0"/>
          </a:solidFill>
          <a:ln w="12700">
            <a:miter lim="400000"/>
          </a:ln>
        </p:spPr>
        <p:txBody>
          <a:bodyPr lIns="65023" tIns="65023" rIns="65023" bIns="65023" anchor="ctr"/>
          <a:lstStyle/>
          <a:p>
            <a:pPr algn="l" defTabSz="1733973">
              <a:defRPr sz="2600" b="0">
                <a:latin typeface="Arial"/>
                <a:ea typeface="Arial"/>
                <a:cs typeface="Arial"/>
                <a:sym typeface="Arial"/>
              </a:defRPr>
            </a:pPr>
            <a:endParaRPr/>
          </a:p>
        </p:txBody>
      </p:sp>
      <p:sp>
        <p:nvSpPr>
          <p:cNvPr id="122" name="Google Shape;67;p10"/>
          <p:cNvSpPr/>
          <p:nvPr/>
        </p:nvSpPr>
        <p:spPr>
          <a:xfrm>
            <a:off x="647893" y="2611768"/>
            <a:ext cx="191147" cy="190721"/>
          </a:xfrm>
          <a:prstGeom prst="ellipse">
            <a:avLst/>
          </a:prstGeom>
          <a:solidFill>
            <a:srgbClr val="E0E0E0"/>
          </a:solidFill>
          <a:ln w="12700">
            <a:miter lim="400000"/>
          </a:ln>
        </p:spPr>
        <p:txBody>
          <a:bodyPr lIns="65023" tIns="65023" rIns="65023" bIns="65023" anchor="ctr"/>
          <a:lstStyle/>
          <a:p>
            <a:pPr algn="l" defTabSz="1733973">
              <a:defRPr sz="2600" b="0">
                <a:latin typeface="Arial"/>
                <a:ea typeface="Arial"/>
                <a:cs typeface="Arial"/>
                <a:sym typeface="Arial"/>
              </a:defRPr>
            </a:pPr>
            <a:endParaRPr/>
          </a:p>
        </p:txBody>
      </p:sp>
      <p:sp>
        <p:nvSpPr>
          <p:cNvPr id="123" name="Google Shape;68;p10"/>
          <p:cNvSpPr/>
          <p:nvPr/>
        </p:nvSpPr>
        <p:spPr>
          <a:xfrm>
            <a:off x="12225671" y="1667342"/>
            <a:ext cx="320001" cy="319147"/>
          </a:xfrm>
          <a:prstGeom prst="ellipse">
            <a:avLst/>
          </a:prstGeom>
          <a:solidFill>
            <a:srgbClr val="E0E0E0"/>
          </a:solidFill>
          <a:ln w="12700">
            <a:miter lim="400000"/>
          </a:ln>
        </p:spPr>
        <p:txBody>
          <a:bodyPr lIns="65023" tIns="65023" rIns="65023" bIns="65023" anchor="ctr"/>
          <a:lstStyle/>
          <a:p>
            <a:pPr algn="l" defTabSz="1733973">
              <a:defRPr sz="2600" b="0">
                <a:latin typeface="Arial"/>
                <a:ea typeface="Arial"/>
                <a:cs typeface="Arial"/>
                <a:sym typeface="Arial"/>
              </a:defRPr>
            </a:pPr>
            <a:endParaRPr/>
          </a:p>
        </p:txBody>
      </p:sp>
      <p:sp>
        <p:nvSpPr>
          <p:cNvPr id="124" name="Αριθμός σλάιντ"/>
          <p:cNvSpPr txBox="1">
            <a:spLocks noGrp="1"/>
          </p:cNvSpPr>
          <p:nvPr>
            <p:ph type="sldNum" sz="quarter" idx="2"/>
          </p:nvPr>
        </p:nvSpPr>
        <p:spPr>
          <a:xfrm>
            <a:off x="6285653" y="7773753"/>
            <a:ext cx="3034454" cy="451108"/>
          </a:xfrm>
          <a:prstGeom prst="rect">
            <a:avLst/>
          </a:prstGeom>
        </p:spPr>
        <p:txBody>
          <a:bodyPr lIns="65023" tIns="65023" rIns="65023" bIns="65023" anchor="ctr"/>
          <a:lstStyle>
            <a:lvl1pPr algn="r" defTabSz="1733973">
              <a:defRPr sz="2200">
                <a:latin typeface="Arial"/>
                <a:ea typeface="Arial"/>
                <a:cs typeface="Arial"/>
                <a:sym typeface="Arial"/>
              </a:defRPr>
            </a:lvl1p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p:bg>
      <p:bgPr>
        <a:solidFill>
          <a:srgbClr val="305DBF"/>
        </a:solidFill>
        <a:effectLst/>
      </p:bgPr>
    </p:bg>
    <p:spTree>
      <p:nvGrpSpPr>
        <p:cNvPr id="1" name=""/>
        <p:cNvGrpSpPr/>
        <p:nvPr/>
      </p:nvGrpSpPr>
      <p:grpSpPr>
        <a:xfrm>
          <a:off x="0" y="0"/>
          <a:ext cx="0" cy="0"/>
          <a:chOff x="0" y="0"/>
          <a:chExt cx="0" cy="0"/>
        </a:xfrm>
      </p:grpSpPr>
      <p:sp>
        <p:nvSpPr>
          <p:cNvPr id="131" name="Κείμενο τίτλου"/>
          <p:cNvSpPr txBox="1">
            <a:spLocks noGrp="1"/>
          </p:cNvSpPr>
          <p:nvPr>
            <p:ph type="title"/>
          </p:nvPr>
        </p:nvSpPr>
        <p:spPr>
          <a:xfrm>
            <a:off x="975359" y="1980036"/>
            <a:ext cx="6272428" cy="2426881"/>
          </a:xfrm>
          <a:prstGeom prst="rect">
            <a:avLst/>
          </a:prstGeom>
        </p:spPr>
        <p:txBody>
          <a:bodyPr lIns="130026" tIns="130026" rIns="130026" bIns="130026" anchor="b"/>
          <a:lstStyle>
            <a:lvl1pPr algn="l" defTabSz="1733973">
              <a:defRPr sz="9400">
                <a:solidFill>
                  <a:srgbClr val="FFFFFF"/>
                </a:solidFill>
                <a:latin typeface="Fredoka One"/>
                <a:ea typeface="Fredoka One"/>
                <a:cs typeface="Fredoka One"/>
                <a:sym typeface="Fredoka One"/>
              </a:defRPr>
            </a:lvl1pPr>
          </a:lstStyle>
          <a:p>
            <a:r>
              <a:t>Κείμενο τίτλου</a:t>
            </a:r>
          </a:p>
        </p:txBody>
      </p:sp>
      <p:sp>
        <p:nvSpPr>
          <p:cNvPr id="132" name="Επίπεδο κύριου τμήματος ένα…"/>
          <p:cNvSpPr txBox="1">
            <a:spLocks noGrp="1"/>
          </p:cNvSpPr>
          <p:nvPr>
            <p:ph type="body" sz="quarter" idx="1"/>
          </p:nvPr>
        </p:nvSpPr>
        <p:spPr>
          <a:xfrm>
            <a:off x="975359" y="4459512"/>
            <a:ext cx="6272428" cy="631468"/>
          </a:xfrm>
          <a:prstGeom prst="rect">
            <a:avLst/>
          </a:prstGeom>
        </p:spPr>
        <p:txBody>
          <a:bodyPr lIns="130026" tIns="130026" rIns="130026" bIns="130026" anchor="t"/>
          <a:lstStyle>
            <a:lvl1pPr marL="650240" indent="-535940" defTabSz="1733973">
              <a:spcBef>
                <a:spcPts val="0"/>
              </a:spcBef>
              <a:buSzTx/>
              <a:buNone/>
              <a:defRPr sz="2600">
                <a:solidFill>
                  <a:srgbClr val="FFFFFF"/>
                </a:solidFill>
                <a:latin typeface="Raleway"/>
                <a:ea typeface="Raleway"/>
                <a:cs typeface="Raleway"/>
                <a:sym typeface="Raleway"/>
              </a:defRPr>
            </a:lvl1pPr>
            <a:lvl2pPr marL="650240" indent="-53340" defTabSz="1733973">
              <a:spcBef>
                <a:spcPts val="0"/>
              </a:spcBef>
              <a:buSzTx/>
              <a:buNone/>
              <a:defRPr sz="2600">
                <a:solidFill>
                  <a:srgbClr val="FFFFFF"/>
                </a:solidFill>
                <a:latin typeface="Raleway"/>
                <a:ea typeface="Raleway"/>
                <a:cs typeface="Raleway"/>
                <a:sym typeface="Raleway"/>
              </a:defRPr>
            </a:lvl2pPr>
            <a:lvl3pPr marL="650240" indent="403859" defTabSz="1733973">
              <a:spcBef>
                <a:spcPts val="0"/>
              </a:spcBef>
              <a:buSzTx/>
              <a:buNone/>
              <a:defRPr sz="2600">
                <a:solidFill>
                  <a:srgbClr val="FFFFFF"/>
                </a:solidFill>
                <a:latin typeface="Raleway"/>
                <a:ea typeface="Raleway"/>
                <a:cs typeface="Raleway"/>
                <a:sym typeface="Raleway"/>
              </a:defRPr>
            </a:lvl3pPr>
            <a:lvl4pPr marL="650240" indent="861060" defTabSz="1733973">
              <a:spcBef>
                <a:spcPts val="0"/>
              </a:spcBef>
              <a:buSzTx/>
              <a:buNone/>
              <a:defRPr sz="2600">
                <a:solidFill>
                  <a:srgbClr val="FFFFFF"/>
                </a:solidFill>
                <a:latin typeface="Raleway"/>
                <a:ea typeface="Raleway"/>
                <a:cs typeface="Raleway"/>
                <a:sym typeface="Raleway"/>
              </a:defRPr>
            </a:lvl4pPr>
            <a:lvl5pPr marL="650240" indent="1318260" defTabSz="1733973">
              <a:spcBef>
                <a:spcPts val="0"/>
              </a:spcBef>
              <a:buSzTx/>
              <a:buNone/>
              <a:defRPr sz="2600">
                <a:solidFill>
                  <a:srgbClr val="FFFFFF"/>
                </a:solidFill>
                <a:latin typeface="Raleway"/>
                <a:ea typeface="Raleway"/>
                <a:cs typeface="Raleway"/>
                <a:sym typeface="Raleway"/>
              </a:defRPr>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grpSp>
        <p:nvGrpSpPr>
          <p:cNvPr id="136" name="Google Shape;11;p2"/>
          <p:cNvGrpSpPr/>
          <p:nvPr/>
        </p:nvGrpSpPr>
        <p:grpSpPr>
          <a:xfrm>
            <a:off x="4700379" y="167797"/>
            <a:ext cx="11947418" cy="10982972"/>
            <a:chOff x="0" y="0"/>
            <a:chExt cx="11947417" cy="10982970"/>
          </a:xfrm>
        </p:grpSpPr>
        <p:sp>
          <p:nvSpPr>
            <p:cNvPr id="133" name="Google Shape;12;p2"/>
            <p:cNvSpPr/>
            <p:nvPr/>
          </p:nvSpPr>
          <p:spPr>
            <a:xfrm rot="12770">
              <a:off x="20275" y="22077"/>
              <a:ext cx="11906868" cy="10938818"/>
            </a:xfrm>
            <a:custGeom>
              <a:avLst/>
              <a:gdLst/>
              <a:ahLst/>
              <a:cxnLst>
                <a:cxn ang="0">
                  <a:pos x="wd2" y="hd2"/>
                </a:cxn>
                <a:cxn ang="5400000">
                  <a:pos x="wd2" y="hd2"/>
                </a:cxn>
                <a:cxn ang="10800000">
                  <a:pos x="wd2" y="hd2"/>
                </a:cxn>
                <a:cxn ang="16200000">
                  <a:pos x="wd2" y="hd2"/>
                </a:cxn>
              </a:cxnLst>
              <a:rect l="0" t="0" r="r" b="b"/>
              <a:pathLst>
                <a:path w="20956" h="21600" extrusionOk="0">
                  <a:moveTo>
                    <a:pt x="11998" y="0"/>
                  </a:moveTo>
                  <a:cubicBezTo>
                    <a:pt x="11317" y="0"/>
                    <a:pt x="10535" y="240"/>
                    <a:pt x="9639" y="824"/>
                  </a:cubicBezTo>
                  <a:cubicBezTo>
                    <a:pt x="8215" y="1753"/>
                    <a:pt x="7564" y="3539"/>
                    <a:pt x="7237" y="5157"/>
                  </a:cubicBezTo>
                  <a:cubicBezTo>
                    <a:pt x="6961" y="6541"/>
                    <a:pt x="5669" y="7274"/>
                    <a:pt x="4708" y="8030"/>
                  </a:cubicBezTo>
                  <a:cubicBezTo>
                    <a:pt x="3527" y="8968"/>
                    <a:pt x="2388" y="10055"/>
                    <a:pt x="1461" y="11297"/>
                  </a:cubicBezTo>
                  <a:cubicBezTo>
                    <a:pt x="-439" y="13852"/>
                    <a:pt x="-324" y="16134"/>
                    <a:pt x="883" y="18539"/>
                  </a:cubicBezTo>
                  <a:cubicBezTo>
                    <a:pt x="1248" y="19259"/>
                    <a:pt x="1869" y="20382"/>
                    <a:pt x="3692" y="21160"/>
                  </a:cubicBezTo>
                  <a:cubicBezTo>
                    <a:pt x="4385" y="21458"/>
                    <a:pt x="5080" y="21600"/>
                    <a:pt x="5774" y="21600"/>
                  </a:cubicBezTo>
                  <a:cubicBezTo>
                    <a:pt x="7542" y="21600"/>
                    <a:pt x="9314" y="20682"/>
                    <a:pt x="11084" y="19082"/>
                  </a:cubicBezTo>
                  <a:cubicBezTo>
                    <a:pt x="11645" y="18574"/>
                    <a:pt x="12125" y="17968"/>
                    <a:pt x="12660" y="17433"/>
                  </a:cubicBezTo>
                  <a:cubicBezTo>
                    <a:pt x="13217" y="16867"/>
                    <a:pt x="13842" y="16377"/>
                    <a:pt x="14509" y="15966"/>
                  </a:cubicBezTo>
                  <a:cubicBezTo>
                    <a:pt x="16065" y="15011"/>
                    <a:pt x="17893" y="14480"/>
                    <a:pt x="19231" y="13216"/>
                  </a:cubicBezTo>
                  <a:cubicBezTo>
                    <a:pt x="19941" y="12548"/>
                    <a:pt x="20481" y="11686"/>
                    <a:pt x="20783" y="10740"/>
                  </a:cubicBezTo>
                  <a:cubicBezTo>
                    <a:pt x="21161" y="9551"/>
                    <a:pt x="20919" y="8287"/>
                    <a:pt x="20077" y="7403"/>
                  </a:cubicBezTo>
                  <a:cubicBezTo>
                    <a:pt x="19282" y="6567"/>
                    <a:pt x="18594" y="6523"/>
                    <a:pt x="17786" y="6138"/>
                  </a:cubicBezTo>
                  <a:cubicBezTo>
                    <a:pt x="16800" y="5656"/>
                    <a:pt x="16116" y="5298"/>
                    <a:pt x="15823" y="4202"/>
                  </a:cubicBezTo>
                  <a:cubicBezTo>
                    <a:pt x="15457" y="2819"/>
                    <a:pt x="14330" y="0"/>
                    <a:pt x="11998" y="0"/>
                  </a:cubicBezTo>
                  <a:close/>
                </a:path>
              </a:pathLst>
            </a:custGeom>
            <a:solidFill>
              <a:srgbClr val="FFFFFF"/>
            </a:solidFill>
            <a:ln w="12700" cap="flat">
              <a:noFill/>
              <a:miter lim="400000"/>
            </a:ln>
            <a:effectLst/>
          </p:spPr>
          <p:txBody>
            <a:bodyPr wrap="square" lIns="65023" tIns="65023" rIns="65023" bIns="65023" numCol="1" anchor="ctr">
              <a:noAutofit/>
            </a:bodyPr>
            <a:lstStyle/>
            <a:p>
              <a:pPr algn="l" defTabSz="1733973">
                <a:defRPr sz="2600" b="0">
                  <a:latin typeface="Arial"/>
                  <a:ea typeface="Arial"/>
                  <a:cs typeface="Arial"/>
                  <a:sym typeface="Arial"/>
                </a:defRPr>
              </a:pPr>
              <a:endParaRPr/>
            </a:p>
          </p:txBody>
        </p:sp>
        <p:sp>
          <p:nvSpPr>
            <p:cNvPr id="134" name="Google Shape;13;p2"/>
            <p:cNvSpPr/>
            <p:nvPr/>
          </p:nvSpPr>
          <p:spPr>
            <a:xfrm rot="12770">
              <a:off x="3198184" y="1999740"/>
              <a:ext cx="584521" cy="565531"/>
            </a:xfrm>
            <a:custGeom>
              <a:avLst/>
              <a:gdLst/>
              <a:ahLst/>
              <a:cxnLst>
                <a:cxn ang="0">
                  <a:pos x="wd2" y="hd2"/>
                </a:cxn>
                <a:cxn ang="5400000">
                  <a:pos x="wd2" y="hd2"/>
                </a:cxn>
                <a:cxn ang="10800000">
                  <a:pos x="wd2" y="hd2"/>
                </a:cxn>
                <a:cxn ang="16200000">
                  <a:pos x="wd2" y="hd2"/>
                </a:cxn>
              </a:cxnLst>
              <a:rect l="0" t="0" r="r" b="b"/>
              <a:pathLst>
                <a:path w="21600" h="21600" extrusionOk="0">
                  <a:moveTo>
                    <a:pt x="10837" y="0"/>
                  </a:moveTo>
                  <a:cubicBezTo>
                    <a:pt x="4818" y="0"/>
                    <a:pt x="0" y="4816"/>
                    <a:pt x="0" y="10762"/>
                  </a:cubicBezTo>
                  <a:cubicBezTo>
                    <a:pt x="0" y="16784"/>
                    <a:pt x="4818" y="21600"/>
                    <a:pt x="10837" y="21600"/>
                  </a:cubicBezTo>
                  <a:cubicBezTo>
                    <a:pt x="16784" y="21600"/>
                    <a:pt x="21600" y="16784"/>
                    <a:pt x="21600" y="10762"/>
                  </a:cubicBezTo>
                  <a:cubicBezTo>
                    <a:pt x="21600" y="4816"/>
                    <a:pt x="16784" y="0"/>
                    <a:pt x="10837" y="0"/>
                  </a:cubicBezTo>
                  <a:close/>
                </a:path>
              </a:pathLst>
            </a:custGeom>
            <a:solidFill>
              <a:srgbClr val="FFFFFF"/>
            </a:solidFill>
            <a:ln w="12700" cap="flat">
              <a:noFill/>
              <a:miter lim="400000"/>
            </a:ln>
            <a:effectLst/>
          </p:spPr>
          <p:txBody>
            <a:bodyPr wrap="square" lIns="65023" tIns="65023" rIns="65023" bIns="65023" numCol="1" anchor="ctr">
              <a:noAutofit/>
            </a:bodyPr>
            <a:lstStyle/>
            <a:p>
              <a:pPr algn="l" defTabSz="1733973">
                <a:defRPr sz="2600" b="0">
                  <a:latin typeface="Arial"/>
                  <a:ea typeface="Arial"/>
                  <a:cs typeface="Arial"/>
                  <a:sym typeface="Arial"/>
                </a:defRPr>
              </a:pPr>
              <a:endParaRPr/>
            </a:p>
          </p:txBody>
        </p:sp>
        <p:sp>
          <p:nvSpPr>
            <p:cNvPr id="135" name="Google Shape;14;p2"/>
            <p:cNvSpPr/>
            <p:nvPr/>
          </p:nvSpPr>
          <p:spPr>
            <a:xfrm rot="12770">
              <a:off x="3729782" y="1680118"/>
              <a:ext cx="258693" cy="250252"/>
            </a:xfrm>
            <a:custGeom>
              <a:avLst/>
              <a:gdLst/>
              <a:ahLst/>
              <a:cxnLst>
                <a:cxn ang="0">
                  <a:pos x="wd2" y="hd2"/>
                </a:cxn>
                <a:cxn ang="5400000">
                  <a:pos x="wd2" y="hd2"/>
                </a:cxn>
                <a:cxn ang="10800000">
                  <a:pos x="wd2" y="hd2"/>
                </a:cxn>
                <a:cxn ang="16200000">
                  <a:pos x="wd2" y="hd2"/>
                </a:cxn>
              </a:cxnLst>
              <a:rect l="0" t="0" r="r" b="b"/>
              <a:pathLst>
                <a:path w="21600" h="21600" extrusionOk="0">
                  <a:moveTo>
                    <a:pt x="10887" y="0"/>
                  </a:moveTo>
                  <a:cubicBezTo>
                    <a:pt x="4761" y="0"/>
                    <a:pt x="0" y="4762"/>
                    <a:pt x="0" y="10884"/>
                  </a:cubicBezTo>
                  <a:cubicBezTo>
                    <a:pt x="0" y="16838"/>
                    <a:pt x="4761" y="21600"/>
                    <a:pt x="10887" y="21600"/>
                  </a:cubicBezTo>
                  <a:cubicBezTo>
                    <a:pt x="16839" y="21600"/>
                    <a:pt x="21600" y="16838"/>
                    <a:pt x="21600" y="10884"/>
                  </a:cubicBezTo>
                  <a:cubicBezTo>
                    <a:pt x="21600" y="4762"/>
                    <a:pt x="16839" y="0"/>
                    <a:pt x="10887" y="0"/>
                  </a:cubicBezTo>
                  <a:close/>
                </a:path>
              </a:pathLst>
            </a:custGeom>
            <a:solidFill>
              <a:srgbClr val="FFFFFF"/>
            </a:solidFill>
            <a:ln w="12700" cap="flat">
              <a:noFill/>
              <a:miter lim="400000"/>
            </a:ln>
            <a:effectLst/>
          </p:spPr>
          <p:txBody>
            <a:bodyPr wrap="square" lIns="65023" tIns="65023" rIns="65023" bIns="65023" numCol="1" anchor="ctr">
              <a:noAutofit/>
            </a:bodyPr>
            <a:lstStyle/>
            <a:p>
              <a:pPr algn="l" defTabSz="1733973">
                <a:defRPr sz="2600" b="0">
                  <a:latin typeface="Arial"/>
                  <a:ea typeface="Arial"/>
                  <a:cs typeface="Arial"/>
                  <a:sym typeface="Arial"/>
                </a:defRPr>
              </a:pPr>
              <a:endParaRPr/>
            </a:p>
          </p:txBody>
        </p:sp>
      </p:grpSp>
      <p:sp>
        <p:nvSpPr>
          <p:cNvPr id="137" name="Αριθμός σλάιντ"/>
          <p:cNvSpPr txBox="1">
            <a:spLocks noGrp="1"/>
          </p:cNvSpPr>
          <p:nvPr>
            <p:ph type="sldNum" sz="quarter" idx="2"/>
          </p:nvPr>
        </p:nvSpPr>
        <p:spPr>
          <a:xfrm>
            <a:off x="6285653" y="7773753"/>
            <a:ext cx="3034454" cy="451108"/>
          </a:xfrm>
          <a:prstGeom prst="rect">
            <a:avLst/>
          </a:prstGeom>
        </p:spPr>
        <p:txBody>
          <a:bodyPr lIns="65023" tIns="65023" rIns="65023" bIns="65023" anchor="ctr"/>
          <a:lstStyle>
            <a:lvl1pPr algn="r" defTabSz="1733973">
              <a:defRPr sz="2200">
                <a:latin typeface="Arial"/>
                <a:ea typeface="Arial"/>
                <a:cs typeface="Arial"/>
                <a:sym typeface="Arial"/>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Φωτογραφία - Οριζόντια">
    <p:spTree>
      <p:nvGrpSpPr>
        <p:cNvPr id="1" name=""/>
        <p:cNvGrpSpPr/>
        <p:nvPr/>
      </p:nvGrpSpPr>
      <p:grpSpPr>
        <a:xfrm>
          <a:off x="0" y="0"/>
          <a:ext cx="0" cy="0"/>
          <a:chOff x="0" y="0"/>
          <a:chExt cx="0" cy="0"/>
        </a:xfrm>
      </p:grpSpPr>
      <p:sp>
        <p:nvSpPr>
          <p:cNvPr id="20" name="Εικόνα"/>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Κείμενο τίτλου"/>
          <p:cNvSpPr txBox="1">
            <a:spLocks noGrp="1"/>
          </p:cNvSpPr>
          <p:nvPr>
            <p:ph type="title"/>
          </p:nvPr>
        </p:nvSpPr>
        <p:spPr>
          <a:xfrm>
            <a:off x="1270000" y="6718300"/>
            <a:ext cx="10464800" cy="1422400"/>
          </a:xfrm>
          <a:prstGeom prst="rect">
            <a:avLst/>
          </a:prstGeom>
        </p:spPr>
        <p:txBody>
          <a:bodyPr anchor="b"/>
          <a:lstStyle/>
          <a:p>
            <a:r>
              <a:t>Κείμενο τίτλου</a:t>
            </a:r>
          </a:p>
        </p:txBody>
      </p:sp>
      <p:sp>
        <p:nvSpPr>
          <p:cNvPr id="22" name="Επίπεδο κύριου τμήματος ένα…"/>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23"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Τίτλος - Κέντρο">
    <p:spTree>
      <p:nvGrpSpPr>
        <p:cNvPr id="1" name=""/>
        <p:cNvGrpSpPr/>
        <p:nvPr/>
      </p:nvGrpSpPr>
      <p:grpSpPr>
        <a:xfrm>
          <a:off x="0" y="0"/>
          <a:ext cx="0" cy="0"/>
          <a:chOff x="0" y="0"/>
          <a:chExt cx="0" cy="0"/>
        </a:xfrm>
      </p:grpSpPr>
      <p:sp>
        <p:nvSpPr>
          <p:cNvPr id="30" name="Κείμενο τίτλου"/>
          <p:cNvSpPr txBox="1">
            <a:spLocks noGrp="1"/>
          </p:cNvSpPr>
          <p:nvPr>
            <p:ph type="title"/>
          </p:nvPr>
        </p:nvSpPr>
        <p:spPr>
          <a:xfrm>
            <a:off x="1270000" y="3225800"/>
            <a:ext cx="10464800" cy="3302000"/>
          </a:xfrm>
          <a:prstGeom prst="rect">
            <a:avLst/>
          </a:prstGeom>
        </p:spPr>
        <p:txBody>
          <a:bodyPr/>
          <a:lstStyle/>
          <a:p>
            <a:r>
              <a:t>Κείμενο τίτλου</a:t>
            </a:r>
          </a:p>
        </p:txBody>
      </p:sp>
      <p:sp>
        <p:nvSpPr>
          <p:cNvPr id="31"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Φωτογραφία - Κατακόρυφη">
    <p:spTree>
      <p:nvGrpSpPr>
        <p:cNvPr id="1" name=""/>
        <p:cNvGrpSpPr/>
        <p:nvPr/>
      </p:nvGrpSpPr>
      <p:grpSpPr>
        <a:xfrm>
          <a:off x="0" y="0"/>
          <a:ext cx="0" cy="0"/>
          <a:chOff x="0" y="0"/>
          <a:chExt cx="0" cy="0"/>
        </a:xfrm>
      </p:grpSpPr>
      <p:sp>
        <p:nvSpPr>
          <p:cNvPr id="38" name="Εικόνα"/>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Κείμενο τίτλου"/>
          <p:cNvSpPr txBox="1">
            <a:spLocks noGrp="1"/>
          </p:cNvSpPr>
          <p:nvPr>
            <p:ph type="title"/>
          </p:nvPr>
        </p:nvSpPr>
        <p:spPr>
          <a:xfrm>
            <a:off x="952500" y="635000"/>
            <a:ext cx="5334000" cy="3987800"/>
          </a:xfrm>
          <a:prstGeom prst="rect">
            <a:avLst/>
          </a:prstGeom>
        </p:spPr>
        <p:txBody>
          <a:bodyPr anchor="b"/>
          <a:lstStyle>
            <a:lvl1pPr>
              <a:defRPr sz="6000"/>
            </a:lvl1pPr>
          </a:lstStyle>
          <a:p>
            <a:r>
              <a:t>Κείμενο τίτλου</a:t>
            </a:r>
          </a:p>
        </p:txBody>
      </p:sp>
      <p:sp>
        <p:nvSpPr>
          <p:cNvPr id="40" name="Επίπεδο κύριου τμήματος ένα…"/>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1"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Τίτλος - Πάνω">
    <p:spTree>
      <p:nvGrpSpPr>
        <p:cNvPr id="1" name=""/>
        <p:cNvGrpSpPr/>
        <p:nvPr/>
      </p:nvGrpSpPr>
      <p:grpSpPr>
        <a:xfrm>
          <a:off x="0" y="0"/>
          <a:ext cx="0" cy="0"/>
          <a:chOff x="0" y="0"/>
          <a:chExt cx="0" cy="0"/>
        </a:xfrm>
      </p:grpSpPr>
      <p:sp>
        <p:nvSpPr>
          <p:cNvPr id="48" name="Κείμενο τίτλου"/>
          <p:cNvSpPr txBox="1">
            <a:spLocks noGrp="1"/>
          </p:cNvSpPr>
          <p:nvPr>
            <p:ph type="title"/>
          </p:nvPr>
        </p:nvSpPr>
        <p:spPr>
          <a:prstGeom prst="rect">
            <a:avLst/>
          </a:prstGeom>
        </p:spPr>
        <p:txBody>
          <a:bodyPr/>
          <a:lstStyle/>
          <a:p>
            <a:r>
              <a:t>Κείμενο τίτλου</a:t>
            </a:r>
          </a:p>
        </p:txBody>
      </p:sp>
      <p:sp>
        <p:nvSpPr>
          <p:cNvPr id="49"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Τίτλος και κουκκίδες">
    <p:spTree>
      <p:nvGrpSpPr>
        <p:cNvPr id="1" name=""/>
        <p:cNvGrpSpPr/>
        <p:nvPr/>
      </p:nvGrpSpPr>
      <p:grpSpPr>
        <a:xfrm>
          <a:off x="0" y="0"/>
          <a:ext cx="0" cy="0"/>
          <a:chOff x="0" y="0"/>
          <a:chExt cx="0" cy="0"/>
        </a:xfrm>
      </p:grpSpPr>
      <p:sp>
        <p:nvSpPr>
          <p:cNvPr id="56" name="Κείμενο τίτλου"/>
          <p:cNvSpPr txBox="1">
            <a:spLocks noGrp="1"/>
          </p:cNvSpPr>
          <p:nvPr>
            <p:ph type="title"/>
          </p:nvPr>
        </p:nvSpPr>
        <p:spPr>
          <a:prstGeom prst="rect">
            <a:avLst/>
          </a:prstGeom>
        </p:spPr>
        <p:txBody>
          <a:bodyPr/>
          <a:lstStyle/>
          <a:p>
            <a:r>
              <a:t>Κείμενο τίτλου</a:t>
            </a:r>
          </a:p>
        </p:txBody>
      </p:sp>
      <p:sp>
        <p:nvSpPr>
          <p:cNvPr id="57" name="Επίπεδο κύριου τμήματος ένα…"/>
          <p:cNvSpPr txBox="1">
            <a:spLocks noGrp="1"/>
          </p:cNvSpPr>
          <p:nvPr>
            <p:ph type="body" idx="1"/>
          </p:nvPr>
        </p:nvSpPr>
        <p:spPr>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58"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Τίτλος, κουκκίδες και φωτογραφίες">
    <p:spTree>
      <p:nvGrpSpPr>
        <p:cNvPr id="1" name=""/>
        <p:cNvGrpSpPr/>
        <p:nvPr/>
      </p:nvGrpSpPr>
      <p:grpSpPr>
        <a:xfrm>
          <a:off x="0" y="0"/>
          <a:ext cx="0" cy="0"/>
          <a:chOff x="0" y="0"/>
          <a:chExt cx="0" cy="0"/>
        </a:xfrm>
      </p:grpSpPr>
      <p:sp>
        <p:nvSpPr>
          <p:cNvPr id="65" name="Εικόνα"/>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Κείμενο τίτλου"/>
          <p:cNvSpPr txBox="1">
            <a:spLocks noGrp="1"/>
          </p:cNvSpPr>
          <p:nvPr>
            <p:ph type="title"/>
          </p:nvPr>
        </p:nvSpPr>
        <p:spPr>
          <a:prstGeom prst="rect">
            <a:avLst/>
          </a:prstGeom>
        </p:spPr>
        <p:txBody>
          <a:bodyPr/>
          <a:lstStyle/>
          <a:p>
            <a:r>
              <a:t>Κείμενο τίτλου</a:t>
            </a:r>
          </a:p>
        </p:txBody>
      </p:sp>
      <p:sp>
        <p:nvSpPr>
          <p:cNvPr id="67" name="Επίπεδο κύριου τμήματος ένα…"/>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68" name="Αριθμός σλάιντ"/>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Κουκκίδες">
    <p:spTree>
      <p:nvGrpSpPr>
        <p:cNvPr id="1" name=""/>
        <p:cNvGrpSpPr/>
        <p:nvPr/>
      </p:nvGrpSpPr>
      <p:grpSpPr>
        <a:xfrm>
          <a:off x="0" y="0"/>
          <a:ext cx="0" cy="0"/>
          <a:chOff x="0" y="0"/>
          <a:chExt cx="0" cy="0"/>
        </a:xfrm>
      </p:grpSpPr>
      <p:sp>
        <p:nvSpPr>
          <p:cNvPr id="75" name="Επίπεδο κύριου τμήματος ένα…"/>
          <p:cNvSpPr txBox="1">
            <a:spLocks noGrp="1"/>
          </p:cNvSpPr>
          <p:nvPr>
            <p:ph type="body" idx="1"/>
          </p:nvPr>
        </p:nvSpPr>
        <p:spPr>
          <a:xfrm>
            <a:off x="952500" y="1270000"/>
            <a:ext cx="11099800" cy="7213600"/>
          </a:xfrm>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76"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Φωτογραφία - 3 εικόνες">
    <p:spTree>
      <p:nvGrpSpPr>
        <p:cNvPr id="1" name=""/>
        <p:cNvGrpSpPr/>
        <p:nvPr/>
      </p:nvGrpSpPr>
      <p:grpSpPr>
        <a:xfrm>
          <a:off x="0" y="0"/>
          <a:ext cx="0" cy="0"/>
          <a:chOff x="0" y="0"/>
          <a:chExt cx="0" cy="0"/>
        </a:xfrm>
      </p:grpSpPr>
      <p:sp>
        <p:nvSpPr>
          <p:cNvPr id="83" name="Εικόνα"/>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Εικόνα"/>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Εικόνα"/>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Αριθμός σλάιντ"/>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Κείμενο τίτλου"/>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Κείμενο τίτλου</a:t>
            </a:r>
          </a:p>
        </p:txBody>
      </p:sp>
      <p:sp>
        <p:nvSpPr>
          <p:cNvPr id="3" name="Επίπεδο κύριου τμήματος ένα…"/>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 name="Αριθμός σλάιντ"/>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youtube.com/watch?v=8YOkBJShaTk&amp;list=LL&amp;index=16"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337 - Εικόνα" descr="337 - Εικόνα"/>
          <p:cNvPicPr>
            <a:picLocks noChangeAspect="1"/>
          </p:cNvPicPr>
          <p:nvPr/>
        </p:nvPicPr>
        <p:blipFill>
          <a:blip r:embed="rId2">
            <a:extLst/>
          </a:blip>
          <a:stretch>
            <a:fillRect/>
          </a:stretch>
        </p:blipFill>
        <p:spPr>
          <a:xfrm>
            <a:off x="370383" y="408311"/>
            <a:ext cx="2049322" cy="2049322"/>
          </a:xfrm>
          <a:prstGeom prst="rect">
            <a:avLst/>
          </a:prstGeom>
          <a:ln w="12700">
            <a:miter lim="400000"/>
          </a:ln>
        </p:spPr>
      </p:pic>
      <p:sp>
        <p:nvSpPr>
          <p:cNvPr id="147" name="ΠΡΑΚ-Β5 Εφαρμοσμένη διδασκαλία στις ΤΠΕ και στην ψηφιακή μάθηση"/>
          <p:cNvSpPr txBox="1">
            <a:spLocks noGrp="1"/>
          </p:cNvSpPr>
          <p:nvPr>
            <p:ph type="ctrTitle"/>
          </p:nvPr>
        </p:nvSpPr>
        <p:spPr>
          <a:xfrm>
            <a:off x="2843707" y="424672"/>
            <a:ext cx="9920062" cy="3901109"/>
          </a:xfrm>
          <a:prstGeom prst="rect">
            <a:avLst/>
          </a:prstGeom>
        </p:spPr>
        <p:txBody>
          <a:bodyPr lIns="130026" tIns="130026" rIns="130026" bIns="130026"/>
          <a:lstStyle/>
          <a:p>
            <a:pPr algn="l" defTabSz="1144422">
              <a:defRPr sz="2376" u="sng">
                <a:latin typeface="Avenir Next"/>
                <a:ea typeface="Avenir Next"/>
                <a:cs typeface="Avenir Next"/>
                <a:sym typeface="Avenir Next"/>
              </a:defRPr>
            </a:pPr>
            <a:r>
              <a:rPr sz="2244"/>
              <a:t/>
            </a:r>
            <a:br>
              <a:rPr sz="2244"/>
            </a:br>
            <a:r>
              <a:rPr sz="2244" b="1" u="none">
                <a:solidFill>
                  <a:srgbClr val="052648"/>
                </a:solidFill>
              </a:rPr>
              <a:t>ΠΡΑΚ-Β5</a:t>
            </a:r>
            <a:r>
              <a:rPr sz="2244" u="none"/>
              <a:t> Εφαρμοσμένη διδασκαλία στις ΤΠΕ και στην ψηφιακή μάθηση</a:t>
            </a:r>
            <a:r>
              <a:rPr u="none"/>
              <a:t/>
            </a:r>
            <a:br>
              <a:rPr u="none"/>
            </a:br>
            <a:r>
              <a:rPr u="none"/>
              <a:t/>
            </a:r>
            <a:br>
              <a:rPr u="none"/>
            </a:br>
            <a:endParaRPr u="none"/>
          </a:p>
          <a:p>
            <a:pPr algn="l" defTabSz="1144422">
              <a:defRPr sz="2376" u="sng">
                <a:latin typeface="Avenir Next"/>
                <a:ea typeface="Avenir Next"/>
                <a:cs typeface="Avenir Next"/>
                <a:sym typeface="Avenir Next"/>
              </a:defRPr>
            </a:pPr>
            <a:endParaRPr u="none"/>
          </a:p>
          <a:p>
            <a:pPr algn="l" defTabSz="1144422">
              <a:defRPr sz="2376" u="sng">
                <a:latin typeface="Avenir Next"/>
                <a:ea typeface="Avenir Next"/>
                <a:cs typeface="Avenir Next"/>
                <a:sym typeface="Avenir Next"/>
              </a:defRPr>
            </a:pPr>
            <a:r>
              <a:rPr u="none"/>
              <a:t/>
            </a:r>
            <a:br>
              <a:rPr u="none"/>
            </a:br>
            <a:r>
              <a:rPr u="none"/>
              <a:t/>
            </a:r>
            <a:br>
              <a:rPr u="none"/>
            </a:br>
            <a:endParaRPr u="none"/>
          </a:p>
        </p:txBody>
      </p:sp>
      <p:sp>
        <p:nvSpPr>
          <p:cNvPr id="148" name="Ορθογώνιο"/>
          <p:cNvSpPr/>
          <p:nvPr/>
        </p:nvSpPr>
        <p:spPr>
          <a:xfrm>
            <a:off x="-60870" y="7077574"/>
            <a:ext cx="13126540" cy="2671097"/>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49" name="Αριθμός ομάδας: 20…"/>
          <p:cNvSpPr txBox="1"/>
          <p:nvPr/>
        </p:nvSpPr>
        <p:spPr>
          <a:xfrm>
            <a:off x="8284381" y="7248570"/>
            <a:ext cx="4551072" cy="2913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r" defTabSz="1733973">
              <a:lnSpc>
                <a:spcPct val="120000"/>
              </a:lnSpc>
              <a:defRPr sz="2000" b="0" u="sng">
                <a:solidFill>
                  <a:srgbClr val="FFFFFF"/>
                </a:solidFill>
                <a:latin typeface="Avenir Next"/>
                <a:ea typeface="Avenir Next"/>
                <a:cs typeface="Avenir Next"/>
                <a:sym typeface="Avenir Next"/>
              </a:defRPr>
            </a:pPr>
            <a:r>
              <a:rPr u="none" dirty="0" err="1"/>
              <a:t>Αριθμός</a:t>
            </a:r>
            <a:r>
              <a:rPr u="none" dirty="0"/>
              <a:t> </a:t>
            </a:r>
            <a:r>
              <a:rPr u="none" dirty="0" err="1"/>
              <a:t>ομάδ</a:t>
            </a:r>
            <a:r>
              <a:rPr u="none" dirty="0"/>
              <a:t>ας: 20</a:t>
            </a:r>
          </a:p>
          <a:p>
            <a:pPr algn="r" defTabSz="1733973">
              <a:lnSpc>
                <a:spcPct val="120000"/>
              </a:lnSpc>
              <a:defRPr sz="2000" b="0" u="sng">
                <a:solidFill>
                  <a:srgbClr val="FFFFFF"/>
                </a:solidFill>
                <a:latin typeface="Avenir Next"/>
                <a:ea typeface="Avenir Next"/>
                <a:cs typeface="Avenir Next"/>
                <a:sym typeface="Avenir Next"/>
              </a:defRPr>
            </a:pPr>
            <a:r>
              <a:rPr dirty="0"/>
              <a:t/>
            </a:r>
            <a:br>
              <a:rPr dirty="0"/>
            </a:br>
            <a:r>
              <a:rPr u="none" dirty="0" err="1"/>
              <a:t>Κρύψη</a:t>
            </a:r>
            <a:r>
              <a:rPr u="none" dirty="0"/>
              <a:t> </a:t>
            </a:r>
            <a:r>
              <a:rPr u="none" dirty="0" err="1"/>
              <a:t>Αικ</a:t>
            </a:r>
            <a:r>
              <a:rPr u="none" dirty="0"/>
              <a:t>ατερίνη  </a:t>
            </a:r>
            <a:r>
              <a:rPr sz="1700" u="none" dirty="0"/>
              <a:t>(Α.Μ. 4112018127)</a:t>
            </a:r>
            <a:br>
              <a:rPr sz="1700" u="none" dirty="0"/>
            </a:br>
            <a:r>
              <a:rPr u="none" dirty="0"/>
              <a:t>Παππά </a:t>
            </a:r>
            <a:r>
              <a:rPr u="none" dirty="0" err="1"/>
              <a:t>Χριστίν</a:t>
            </a:r>
            <a:r>
              <a:rPr u="none" dirty="0"/>
              <a:t>α  </a:t>
            </a:r>
            <a:r>
              <a:rPr sz="1700" u="none" dirty="0"/>
              <a:t>(Α.Μ. 4112018219)</a:t>
            </a:r>
            <a:br>
              <a:rPr sz="1700" u="none" dirty="0"/>
            </a:br>
            <a:r>
              <a:rPr u="none" dirty="0" err="1"/>
              <a:t>Τζώρτζης</a:t>
            </a:r>
            <a:r>
              <a:rPr u="none" dirty="0"/>
              <a:t> </a:t>
            </a:r>
            <a:r>
              <a:rPr u="none" dirty="0" err="1"/>
              <a:t>Αντώνιος</a:t>
            </a:r>
            <a:r>
              <a:rPr sz="1700" u="none" dirty="0"/>
              <a:t>  (Α.Μ. 4112018263) </a:t>
            </a:r>
            <a:r>
              <a:rPr u="none" dirty="0"/>
              <a:t> </a:t>
            </a:r>
            <a:br>
              <a:rPr u="none" dirty="0"/>
            </a:br>
            <a:r>
              <a:rPr u="none" dirty="0"/>
              <a:t/>
            </a:r>
            <a:br>
              <a:rPr u="none" dirty="0"/>
            </a:br>
            <a:endParaRPr u="none" dirty="0"/>
          </a:p>
        </p:txBody>
      </p:sp>
      <p:sp>
        <p:nvSpPr>
          <p:cNvPr id="150" name="Διδάσκοντες:  Λοΐζος Σοφός , Σπανός Δημήτρης"/>
          <p:cNvSpPr txBox="1"/>
          <p:nvPr/>
        </p:nvSpPr>
        <p:spPr>
          <a:xfrm>
            <a:off x="8208261" y="2029890"/>
            <a:ext cx="4350031" cy="1206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r" defTabSz="1733973">
              <a:defRPr sz="2100" b="0" u="sng">
                <a:latin typeface="Avenir Next"/>
                <a:ea typeface="Avenir Next"/>
                <a:cs typeface="Avenir Next"/>
                <a:sym typeface="Avenir Next"/>
              </a:defRPr>
            </a:pPr>
            <a:r>
              <a:rPr u="none"/>
              <a:t>Διδάσκοντες: </a:t>
            </a:r>
            <a:r>
              <a:t/>
            </a:r>
            <a:br/>
            <a:r>
              <a:rPr u="none"/>
              <a:t>Λοΐζος Σοφός , Σπανός Δημήτρης</a:t>
            </a:r>
          </a:p>
        </p:txBody>
      </p:sp>
      <p:sp>
        <p:nvSpPr>
          <p:cNvPr id="151" name="Τρίγωνο"/>
          <p:cNvSpPr/>
          <p:nvPr/>
        </p:nvSpPr>
        <p:spPr>
          <a:xfrm>
            <a:off x="-106365" y="7075215"/>
            <a:ext cx="9920061" cy="267109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456E"/>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52" name="Τρίγωνο"/>
          <p:cNvSpPr/>
          <p:nvPr/>
        </p:nvSpPr>
        <p:spPr>
          <a:xfrm>
            <a:off x="4142912" y="-23080"/>
            <a:ext cx="8882016" cy="12065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close/>
              </a:path>
            </a:pathLst>
          </a:custGeom>
          <a:solidFill>
            <a:srgbClr val="00456E"/>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Ορθογώνιο 4"/>
          <p:cNvSpPr txBox="1"/>
          <p:nvPr/>
        </p:nvSpPr>
        <p:spPr>
          <a:xfrm>
            <a:off x="409359" y="1631852"/>
            <a:ext cx="11770647" cy="72717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3" tIns="65023" rIns="65023" bIns="65023">
            <a:spAutoFit/>
          </a:bodyPr>
          <a:lstStyle/>
          <a:p>
            <a:pPr algn="just" defTabSz="1733973">
              <a:lnSpc>
                <a:spcPct val="150000"/>
              </a:lnSpc>
              <a:defRPr sz="2000">
                <a:solidFill>
                  <a:srgbClr val="052648"/>
                </a:solidFill>
                <a:latin typeface="Avenir Next"/>
                <a:ea typeface="Avenir Next"/>
                <a:cs typeface="Avenir Next"/>
                <a:sym typeface="Avenir Next"/>
              </a:defRPr>
            </a:pPr>
            <a:r>
              <a:rPr dirty="0" err="1"/>
              <a:t>Tίτλος</a:t>
            </a:r>
            <a:r>
              <a:rPr dirty="0"/>
              <a:t> </a:t>
            </a:r>
            <a:r>
              <a:rPr dirty="0" err="1"/>
              <a:t>σεν</a:t>
            </a:r>
            <a:r>
              <a:rPr dirty="0"/>
              <a:t>αρίου:</a:t>
            </a:r>
            <a:r>
              <a:rPr b="0" dirty="0"/>
              <a:t> Ανακαλύπτοντας την ασφαλή χρήση των κοινωνικών δικτύων </a:t>
            </a:r>
            <a:r>
              <a:rPr dirty="0"/>
              <a:t> </a:t>
            </a:r>
          </a:p>
          <a:p>
            <a:pPr algn="just" defTabSz="1733973">
              <a:lnSpc>
                <a:spcPct val="150000"/>
              </a:lnSpc>
              <a:defRPr sz="2000" b="0">
                <a:solidFill>
                  <a:srgbClr val="052648"/>
                </a:solidFill>
                <a:latin typeface="Avenir Next"/>
                <a:ea typeface="Avenir Next"/>
                <a:cs typeface="Avenir Next"/>
                <a:sym typeface="Avenir Next"/>
              </a:defRPr>
            </a:pPr>
            <a:r>
              <a:rPr b="1" dirty="0" err="1"/>
              <a:t>Ημερομηνί</a:t>
            </a:r>
            <a:r>
              <a:rPr b="1" dirty="0"/>
              <a:t>α δημιουργίας:</a:t>
            </a:r>
            <a:r>
              <a:rPr dirty="0"/>
              <a:t> 3 Δεκεμβρίου 2021</a:t>
            </a:r>
          </a:p>
          <a:p>
            <a:pPr algn="just" defTabSz="1733973">
              <a:lnSpc>
                <a:spcPct val="150000"/>
              </a:lnSpc>
              <a:defRPr sz="2000" b="0">
                <a:solidFill>
                  <a:srgbClr val="052648"/>
                </a:solidFill>
                <a:latin typeface="Avenir Next"/>
                <a:ea typeface="Avenir Next"/>
                <a:cs typeface="Avenir Next"/>
                <a:sym typeface="Avenir Next"/>
              </a:defRPr>
            </a:pPr>
            <a:r>
              <a:rPr b="1" dirty="0" err="1"/>
              <a:t>Σύνδεση</a:t>
            </a:r>
            <a:r>
              <a:rPr b="1" dirty="0"/>
              <a:t> </a:t>
            </a:r>
            <a:r>
              <a:rPr b="1" dirty="0" err="1"/>
              <a:t>με</a:t>
            </a:r>
            <a:r>
              <a:rPr b="1" dirty="0"/>
              <a:t> </a:t>
            </a:r>
            <a:r>
              <a:rPr b="1" dirty="0" err="1"/>
              <a:t>γνωστικό</a:t>
            </a:r>
            <a:r>
              <a:rPr b="1" dirty="0"/>
              <a:t> α</a:t>
            </a:r>
            <a:r>
              <a:rPr b="1" dirty="0" err="1"/>
              <a:t>ντικείμενο</a:t>
            </a:r>
            <a:r>
              <a:rPr b="1" dirty="0"/>
              <a:t>:</a:t>
            </a:r>
            <a:r>
              <a:rPr dirty="0"/>
              <a:t> </a:t>
            </a:r>
            <a:r>
              <a:rPr lang="el-GR" dirty="0" smtClean="0"/>
              <a:t>Εκπαίδευση στα ψηφιακά μέσα</a:t>
            </a:r>
            <a:endParaRPr dirty="0"/>
          </a:p>
          <a:p>
            <a:pPr algn="just" defTabSz="1733973">
              <a:lnSpc>
                <a:spcPct val="150000"/>
              </a:lnSpc>
              <a:defRPr sz="2000" b="0">
                <a:solidFill>
                  <a:srgbClr val="052648"/>
                </a:solidFill>
                <a:latin typeface="Avenir Next"/>
                <a:ea typeface="Avenir Next"/>
                <a:cs typeface="Avenir Next"/>
                <a:sym typeface="Avenir Next"/>
              </a:defRPr>
            </a:pPr>
            <a:r>
              <a:rPr b="1" dirty="0" err="1"/>
              <a:t>Κοινό</a:t>
            </a:r>
            <a:r>
              <a:rPr b="1" dirty="0"/>
              <a:t> π</a:t>
            </a:r>
            <a:r>
              <a:rPr b="1" dirty="0" err="1"/>
              <a:t>ου</a:t>
            </a:r>
            <a:r>
              <a:rPr b="1" dirty="0"/>
              <a:t> </a:t>
            </a:r>
            <a:r>
              <a:rPr b="1" dirty="0" err="1"/>
              <a:t>στοχεύει</a:t>
            </a:r>
            <a:r>
              <a:rPr b="1" dirty="0"/>
              <a:t>:</a:t>
            </a:r>
            <a:r>
              <a:rPr dirty="0"/>
              <a:t> ΣΤ’ </a:t>
            </a:r>
            <a:r>
              <a:rPr dirty="0" err="1"/>
              <a:t>τάξη</a:t>
            </a:r>
            <a:endParaRPr dirty="0"/>
          </a:p>
          <a:p>
            <a:pPr algn="just" defTabSz="1733973">
              <a:lnSpc>
                <a:spcPct val="150000"/>
              </a:lnSpc>
              <a:defRPr sz="2600" b="0">
                <a:solidFill>
                  <a:srgbClr val="052648"/>
                </a:solidFill>
                <a:latin typeface="Avenir Next"/>
                <a:ea typeface="Avenir Next"/>
                <a:cs typeface="Avenir Next"/>
                <a:sym typeface="Avenir Next"/>
              </a:defRPr>
            </a:pPr>
            <a:r>
              <a:rPr sz="2000" b="1" dirty="0" err="1"/>
              <a:t>Χώρος</a:t>
            </a:r>
            <a:r>
              <a:rPr sz="2000" b="1" dirty="0"/>
              <a:t> </a:t>
            </a:r>
            <a:r>
              <a:rPr sz="2000" b="1" dirty="0" err="1"/>
              <a:t>υλο</a:t>
            </a:r>
            <a:r>
              <a:rPr sz="2000" b="1" dirty="0"/>
              <a:t>ποίησης:</a:t>
            </a:r>
            <a:r>
              <a:rPr sz="2000" dirty="0"/>
              <a:t> </a:t>
            </a:r>
            <a:r>
              <a:rPr lang="el-GR" sz="2000" dirty="0" smtClean="0"/>
              <a:t>Εργαστήριο Πληροφορικής</a:t>
            </a:r>
            <a:endParaRPr sz="2000" dirty="0"/>
          </a:p>
          <a:p>
            <a:pPr algn="just" defTabSz="1733973">
              <a:lnSpc>
                <a:spcPct val="150000"/>
              </a:lnSpc>
              <a:defRPr sz="2600" b="0">
                <a:solidFill>
                  <a:srgbClr val="052648"/>
                </a:solidFill>
                <a:latin typeface="Avenir Next"/>
                <a:ea typeface="Avenir Next"/>
                <a:cs typeface="Avenir Next"/>
                <a:sym typeface="Avenir Next"/>
              </a:defRPr>
            </a:pPr>
            <a:endParaRPr sz="2000" dirty="0"/>
          </a:p>
          <a:p>
            <a:pPr algn="just" defTabSz="1733973">
              <a:lnSpc>
                <a:spcPct val="150000"/>
              </a:lnSpc>
              <a:defRPr sz="2600" b="0">
                <a:solidFill>
                  <a:srgbClr val="052648"/>
                </a:solidFill>
                <a:latin typeface="Avenir Next"/>
                <a:ea typeface="Avenir Next"/>
                <a:cs typeface="Avenir Next"/>
                <a:sym typeface="Avenir Next"/>
              </a:defRPr>
            </a:pPr>
            <a:r>
              <a:rPr sz="2000" b="1" dirty="0" err="1"/>
              <a:t>Μιντι</a:t>
            </a:r>
            <a:r>
              <a:rPr sz="2000" b="1" dirty="0"/>
              <a:t>ακός Στόχος</a:t>
            </a:r>
            <a:r>
              <a:rPr sz="2000" dirty="0"/>
              <a:t>: ΣΤ1 “</a:t>
            </a:r>
            <a:r>
              <a:rPr sz="2000" i="1" dirty="0"/>
              <a:t>Στοχάζομαι πάνω στα Μέσα”,</a:t>
            </a:r>
            <a:r>
              <a:rPr sz="2000" dirty="0"/>
              <a:t> “Να γνωρίζουν και να </a:t>
            </a:r>
            <a:r>
              <a:rPr sz="2000" dirty="0" smtClean="0"/>
              <a:t>εφαρμόζουν </a:t>
            </a:r>
            <a:r>
              <a:rPr sz="2000" dirty="0"/>
              <a:t>κανόνες συμπεριφοράς για τη συμμετοχή τους σε κοινωνικά δίκτυα, να γνωρίζουν βασικές παγίδες, να αποφεύγουν κακόβουλα λογισμικά”</a:t>
            </a:r>
          </a:p>
          <a:p>
            <a:pPr algn="just" defTabSz="1733973">
              <a:lnSpc>
                <a:spcPct val="150000"/>
              </a:lnSpc>
              <a:defRPr sz="2600" b="0">
                <a:solidFill>
                  <a:srgbClr val="052648"/>
                </a:solidFill>
                <a:latin typeface="Avenir Next"/>
                <a:ea typeface="Avenir Next"/>
                <a:cs typeface="Avenir Next"/>
                <a:sym typeface="Avenir Next"/>
              </a:defRPr>
            </a:pPr>
            <a:endParaRPr sz="2000" dirty="0"/>
          </a:p>
          <a:p>
            <a:pPr algn="just" defTabSz="1733973">
              <a:lnSpc>
                <a:spcPct val="150000"/>
              </a:lnSpc>
              <a:defRPr sz="2600" b="0">
                <a:solidFill>
                  <a:srgbClr val="052648"/>
                </a:solidFill>
                <a:latin typeface="Avenir Next"/>
                <a:ea typeface="Avenir Next"/>
                <a:cs typeface="Avenir Next"/>
                <a:sym typeface="Avenir Next"/>
              </a:defRPr>
            </a:pPr>
            <a:r>
              <a:rPr sz="2000" b="1" dirty="0"/>
              <a:t>Επ</a:t>
            </a:r>
            <a:r>
              <a:rPr sz="2000" b="1" dirty="0" err="1"/>
              <a:t>εξήγηση</a:t>
            </a:r>
            <a:r>
              <a:rPr sz="2000" b="1" dirty="0"/>
              <a:t> </a:t>
            </a:r>
            <a:r>
              <a:rPr sz="2000" b="1" dirty="0" err="1"/>
              <a:t>της</a:t>
            </a:r>
            <a:r>
              <a:rPr sz="2000" b="1" dirty="0"/>
              <a:t> </a:t>
            </a:r>
            <a:r>
              <a:rPr sz="2000" b="1" dirty="0" err="1"/>
              <a:t>ερμηνεί</a:t>
            </a:r>
            <a:r>
              <a:rPr sz="2000" b="1" dirty="0"/>
              <a:t>ας του στόχου: </a:t>
            </a:r>
            <a:r>
              <a:rPr sz="2000" dirty="0"/>
              <a:t>Οι μαθητές της ΣΤ τάξης να είναι σε θέση να διαχειρίζονται αποτελεσματικά τις πιθανές βασικές παγίδες που μπορεί να συναντήσουν κατά την περιήγησή τους στα κοινωνικά δίκτυα, να προβάλλουν κανόνες συμπεριφοράς για ασφαλή χρήση σε αυτά καθώς και να συμβάλλουν στη σωστή αντιμετώπιση των κακόβουλων λογισμικών.  </a:t>
            </a:r>
          </a:p>
          <a:p>
            <a:pPr algn="just" defTabSz="1733973">
              <a:defRPr sz="2600" b="0">
                <a:solidFill>
                  <a:srgbClr val="052648"/>
                </a:solidFill>
                <a:latin typeface="Avenir Next"/>
                <a:ea typeface="Avenir Next"/>
                <a:cs typeface="Avenir Next"/>
                <a:sym typeface="Avenir Next"/>
              </a:defRPr>
            </a:pPr>
            <a:endParaRPr sz="2000" dirty="0"/>
          </a:p>
          <a:p>
            <a:pPr algn="just" defTabSz="1733973">
              <a:lnSpc>
                <a:spcPct val="120000"/>
              </a:lnSpc>
              <a:defRPr sz="2000" b="0">
                <a:solidFill>
                  <a:srgbClr val="052648"/>
                </a:solidFill>
                <a:latin typeface="Avenir Next"/>
                <a:ea typeface="Avenir Next"/>
                <a:cs typeface="Avenir Next"/>
                <a:sym typeface="Avenir Next"/>
              </a:defRPr>
            </a:pPr>
            <a:endParaRPr sz="2000" dirty="0"/>
          </a:p>
        </p:txBody>
      </p:sp>
      <p:sp>
        <p:nvSpPr>
          <p:cNvPr id="155" name="Ορθογώνιο 4"/>
          <p:cNvSpPr txBox="1"/>
          <p:nvPr/>
        </p:nvSpPr>
        <p:spPr>
          <a:xfrm>
            <a:off x="468265" y="610572"/>
            <a:ext cx="9473457"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914400">
              <a:lnSpc>
                <a:spcPct val="150000"/>
              </a:lnSpc>
              <a:defRPr sz="3400">
                <a:solidFill>
                  <a:srgbClr val="13283A"/>
                </a:solidFill>
                <a:latin typeface="Avenir Next"/>
                <a:ea typeface="Avenir Next"/>
                <a:cs typeface="Avenir Next"/>
                <a:sym typeface="Avenir Next"/>
              </a:defRPr>
            </a:lvl1pPr>
          </a:lstStyle>
          <a:p>
            <a:r>
              <a:t>Ταυτότητα σεναρίου διδασκαλίας </a:t>
            </a:r>
          </a:p>
        </p:txBody>
      </p:sp>
      <p:sp>
        <p:nvSpPr>
          <p:cNvPr id="156" name="Ορθογώνιο"/>
          <p:cNvSpPr/>
          <p:nvPr/>
        </p:nvSpPr>
        <p:spPr>
          <a:xfrm>
            <a:off x="-60870" y="9135529"/>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pic>
        <p:nvPicPr>
          <p:cNvPr id="157" name="Untitled-3.png" descr="Untitled-3.png"/>
          <p:cNvPicPr>
            <a:picLocks noChangeAspect="1"/>
          </p:cNvPicPr>
          <p:nvPr/>
        </p:nvPicPr>
        <p:blipFill>
          <a:blip r:embed="rId2">
            <a:extLst/>
          </a:blip>
          <a:stretch>
            <a:fillRect/>
          </a:stretch>
        </p:blipFill>
        <p:spPr>
          <a:xfrm>
            <a:off x="10492721" y="627341"/>
            <a:ext cx="1889425" cy="1392934"/>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Ορθογώνιο 4"/>
          <p:cNvSpPr txBox="1"/>
          <p:nvPr/>
        </p:nvSpPr>
        <p:spPr>
          <a:xfrm>
            <a:off x="409359" y="1751152"/>
            <a:ext cx="12069705" cy="41631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5023" tIns="65023" rIns="65023" bIns="65023">
            <a:spAutoFit/>
          </a:bodyPr>
          <a:lstStyle/>
          <a:p>
            <a:pPr algn="just" defTabSz="1733973">
              <a:defRPr sz="2600">
                <a:solidFill>
                  <a:srgbClr val="052648"/>
                </a:solidFill>
                <a:latin typeface="Avenir Next"/>
                <a:ea typeface="Avenir Next"/>
                <a:cs typeface="Avenir Next"/>
                <a:sym typeface="Avenir Next"/>
              </a:defRPr>
            </a:pPr>
            <a:r>
              <a:rPr dirty="0" err="1"/>
              <a:t>Σύντομη</a:t>
            </a:r>
            <a:r>
              <a:rPr dirty="0"/>
              <a:t> π</a:t>
            </a:r>
            <a:r>
              <a:rPr dirty="0" err="1"/>
              <a:t>εριγρ</a:t>
            </a:r>
            <a:r>
              <a:rPr dirty="0"/>
              <a:t>αφή εκπαιδευτικού προβλήματος   </a:t>
            </a:r>
          </a:p>
          <a:p>
            <a:pPr algn="just" defTabSz="1733973">
              <a:defRPr sz="2600">
                <a:solidFill>
                  <a:srgbClr val="052648"/>
                </a:solidFill>
                <a:latin typeface="Calibri"/>
                <a:ea typeface="Calibri"/>
                <a:cs typeface="Calibri"/>
                <a:sym typeface="Calibri"/>
              </a:defRPr>
            </a:pPr>
            <a:r>
              <a:rPr dirty="0"/>
              <a:t> </a:t>
            </a:r>
          </a:p>
          <a:p>
            <a:pPr algn="just" defTabSz="1733973">
              <a:lnSpc>
                <a:spcPct val="150000"/>
              </a:lnSpc>
              <a:defRPr sz="2000" b="0">
                <a:solidFill>
                  <a:srgbClr val="052648"/>
                </a:solidFill>
                <a:latin typeface="Avenir Next"/>
                <a:ea typeface="Avenir Next"/>
                <a:cs typeface="Avenir Next"/>
                <a:sym typeface="Avenir Next"/>
              </a:defRPr>
            </a:pPr>
            <a:r>
              <a:rPr lang="el-GR" dirty="0" smtClean="0"/>
              <a:t>Τα τελευταία χρόνια παρατηρείται έντονα το φαινόμενο της ραγδαίας εξέλιξης της τεχνολογίας με την πρόσβαση στο διαδίκτυο να αποτελεί προνόμιο των περισσότερων παιδιών. Τα παιδιά από πολύ μικρή ηλικία εμπλέκονται με τα κοινωνικά δίκτυα χωρίς όμως να είναι πολλές φορές επαρκώς ενημερωμένα για την ηθική και ασφαλή χρήση τους καιθώς και για τους κινδύνους που μπορεί να ελλοχεύουν. Συνεπώς κρίνεται αναγκαία η ορθή ενημέρωσή τους εντός και εκτός σχολικού περιβάλλοντος. Σε αυτό το πλαίσιο οι μαθητές πρέπει να είναι σε θέση να γνωρίζουν αφενός βασικές παγίδες, αφετέρου να υιοθετούν κανόνες συμπεριφοράς στο διαδίκτυο καθώς και να διαχειρίζονται κακόβουλα λογισμικά. </a:t>
            </a:r>
            <a:endParaRPr dirty="0"/>
          </a:p>
        </p:txBody>
      </p:sp>
      <p:sp>
        <p:nvSpPr>
          <p:cNvPr id="160" name="Ορθογώνιο 4"/>
          <p:cNvSpPr txBox="1"/>
          <p:nvPr/>
        </p:nvSpPr>
        <p:spPr>
          <a:xfrm>
            <a:off x="468265" y="610572"/>
            <a:ext cx="9473457"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914400">
              <a:lnSpc>
                <a:spcPct val="150000"/>
              </a:lnSpc>
              <a:defRPr sz="3400">
                <a:solidFill>
                  <a:srgbClr val="13283A"/>
                </a:solidFill>
                <a:latin typeface="Avenir Next"/>
                <a:ea typeface="Avenir Next"/>
                <a:cs typeface="Avenir Next"/>
                <a:sym typeface="Avenir Next"/>
              </a:defRPr>
            </a:lvl1pPr>
          </a:lstStyle>
          <a:p>
            <a:r>
              <a:t>Ταυτότητα σεναρίου διδασκαλίας </a:t>
            </a:r>
          </a:p>
        </p:txBody>
      </p:sp>
      <p:sp>
        <p:nvSpPr>
          <p:cNvPr id="161" name="7 - TextBox"/>
          <p:cNvSpPr txBox="1"/>
          <p:nvPr/>
        </p:nvSpPr>
        <p:spPr>
          <a:xfrm>
            <a:off x="468264" y="5680900"/>
            <a:ext cx="11770647" cy="3458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3" tIns="65023" rIns="65023" bIns="65023">
            <a:spAutoFit/>
          </a:bodyPr>
          <a:lstStyle/>
          <a:p>
            <a:pPr algn="r" defTabSz="1733973">
              <a:lnSpc>
                <a:spcPct val="130000"/>
              </a:lnSpc>
              <a:defRPr sz="2600">
                <a:solidFill>
                  <a:srgbClr val="052648"/>
                </a:solidFill>
                <a:latin typeface="Avenir Next"/>
                <a:ea typeface="Avenir Next"/>
                <a:cs typeface="Avenir Next"/>
                <a:sym typeface="Avenir Next"/>
              </a:defRPr>
            </a:pPr>
            <a:r>
              <a:rPr dirty="0" smtClean="0"/>
              <a:t>Κα</a:t>
            </a:r>
            <a:r>
              <a:rPr dirty="0" err="1" smtClean="0"/>
              <a:t>ινοτομί</a:t>
            </a:r>
            <a:r>
              <a:rPr dirty="0" smtClean="0"/>
              <a:t>α/πρωτοτυπία </a:t>
            </a:r>
            <a:endParaRPr dirty="0"/>
          </a:p>
          <a:p>
            <a:pPr algn="just" defTabSz="1733973">
              <a:lnSpc>
                <a:spcPct val="150000"/>
              </a:lnSpc>
              <a:defRPr sz="2000" b="0">
                <a:solidFill>
                  <a:srgbClr val="052648"/>
                </a:solidFill>
                <a:latin typeface="Avenir Next"/>
                <a:ea typeface="Avenir Next"/>
                <a:cs typeface="Avenir Next"/>
                <a:sym typeface="Avenir Next"/>
              </a:defRPr>
            </a:pPr>
            <a:r>
              <a:rPr lang="el-GR" sz="2000" b="0" dirty="0">
                <a:sym typeface="Avenir Next"/>
              </a:rPr>
              <a:t>Η πρωτοτυπία – καινοτομία έγκειται στο γεγονός ότι η διδακτική πρόταση στηρίζεται τόσο στον αναδυόμενο γραμματισμό όσο και στην επικοινωνιακή προσέγγιση. Πιο αναλυτικά, το διδακτικό σενάριο στοχεύει αρχικά στην ανάδυση των πρότερων γνώσεων των μαθητών σχετικά με την ηθική και την ασφάλεια στο διαδίκτυο και έπειτα στον μετασχηματισμό  αυτών σε δεξιότητες μέσω βιωματικών και ομαδοσυνεργατικών δραστηριοτήτων.</a:t>
            </a:r>
            <a:r>
              <a:rPr dirty="0" smtClean="0"/>
              <a:t> </a:t>
            </a:r>
            <a:r>
              <a:rPr lang="el-GR" dirty="0" smtClean="0"/>
              <a:t> </a:t>
            </a:r>
            <a:r>
              <a:rPr dirty="0" smtClean="0"/>
              <a:t> </a:t>
            </a:r>
            <a:endParaRPr dirty="0"/>
          </a:p>
          <a:p>
            <a:pPr algn="just" defTabSz="1733973">
              <a:lnSpc>
                <a:spcPct val="90000"/>
              </a:lnSpc>
              <a:defRPr sz="3600" b="0">
                <a:solidFill>
                  <a:srgbClr val="052648"/>
                </a:solidFill>
                <a:latin typeface="Avenir Next"/>
                <a:ea typeface="Avenir Next"/>
                <a:cs typeface="Avenir Next"/>
                <a:sym typeface="Avenir Next"/>
              </a:defRPr>
            </a:pPr>
            <a:r>
              <a:rPr dirty="0"/>
              <a:t>                    </a:t>
            </a:r>
            <a:r>
              <a:rPr lang="en-US" dirty="0" smtClean="0"/>
              <a:t>   </a:t>
            </a:r>
            <a:r>
              <a:rPr dirty="0" smtClean="0"/>
              <a:t> </a:t>
            </a:r>
            <a:endParaRPr dirty="0"/>
          </a:p>
        </p:txBody>
      </p:sp>
      <p:pic>
        <p:nvPicPr>
          <p:cNvPr id="162" name="ssssss.png" descr="ssssss.png"/>
          <p:cNvPicPr>
            <a:picLocks noChangeAspect="1"/>
          </p:cNvPicPr>
          <p:nvPr/>
        </p:nvPicPr>
        <p:blipFill>
          <a:blip r:embed="rId2">
            <a:extLst/>
          </a:blip>
          <a:stretch>
            <a:fillRect/>
          </a:stretch>
        </p:blipFill>
        <p:spPr>
          <a:xfrm>
            <a:off x="10497249" y="456136"/>
            <a:ext cx="1802623" cy="1813042"/>
          </a:xfrm>
          <a:prstGeom prst="rect">
            <a:avLst/>
          </a:prstGeom>
          <a:ln w="12700">
            <a:miter lim="400000"/>
          </a:ln>
        </p:spPr>
      </p:pic>
      <p:sp>
        <p:nvSpPr>
          <p:cNvPr id="163" name="Ορθογώνιο"/>
          <p:cNvSpPr/>
          <p:nvPr/>
        </p:nvSpPr>
        <p:spPr>
          <a:xfrm>
            <a:off x="-60870" y="9135529"/>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4 - TextBox"/>
          <p:cNvSpPr txBox="1"/>
          <p:nvPr/>
        </p:nvSpPr>
        <p:spPr>
          <a:xfrm>
            <a:off x="1042363" y="1276400"/>
            <a:ext cx="11420260" cy="69454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3" tIns="65023" rIns="65023" bIns="65023">
            <a:spAutoFit/>
          </a:bodyPr>
          <a:lstStyle/>
          <a:p>
            <a:pPr algn="just" defTabSz="1733973">
              <a:lnSpc>
                <a:spcPct val="120000"/>
              </a:lnSpc>
              <a:defRPr sz="2600">
                <a:solidFill>
                  <a:srgbClr val="052648"/>
                </a:solidFill>
                <a:latin typeface="Avenir Next"/>
                <a:ea typeface="Avenir Next"/>
                <a:cs typeface="Avenir Next"/>
                <a:sym typeface="Avenir Next"/>
              </a:defRPr>
            </a:pPr>
            <a:r>
              <a:rPr dirty="0" err="1"/>
              <a:t>Περιεχόμενο</a:t>
            </a:r>
            <a:r>
              <a:rPr dirty="0"/>
              <a:t> </a:t>
            </a:r>
            <a:r>
              <a:rPr dirty="0" err="1"/>
              <a:t>διδ</a:t>
            </a:r>
            <a:r>
              <a:rPr dirty="0"/>
              <a:t>ασκαλίας</a:t>
            </a:r>
            <a:r>
              <a:rPr b="0" dirty="0"/>
              <a:t> </a:t>
            </a:r>
          </a:p>
          <a:p>
            <a:pPr algn="just" defTabSz="1733973">
              <a:lnSpc>
                <a:spcPct val="140000"/>
              </a:lnSpc>
              <a:defRPr sz="2000" b="0">
                <a:solidFill>
                  <a:srgbClr val="052648"/>
                </a:solidFill>
                <a:latin typeface="Avenir Next"/>
                <a:ea typeface="Avenir Next"/>
                <a:cs typeface="Avenir Next"/>
                <a:sym typeface="Avenir Next"/>
              </a:defRPr>
            </a:pPr>
            <a:r>
              <a:rPr dirty="0"/>
              <a:t>Η </a:t>
            </a:r>
            <a:r>
              <a:rPr dirty="0" err="1"/>
              <a:t>διάστ</a:t>
            </a:r>
            <a:r>
              <a:rPr dirty="0"/>
              <a:t>αση του θέματος που επιλέξαμε ως διδακτέο περιεχόμενο είναι η εφαρμογή κανόνων συμπεριφοράς στη συμμετοχή σε κοινωνικά δίκτυα, η αναγνώριση βασικών παγίδων και η αποφυγή κακόβουλων λογισμικών.</a:t>
            </a:r>
          </a:p>
          <a:p>
            <a:pPr algn="just" defTabSz="1733973">
              <a:lnSpc>
                <a:spcPct val="140000"/>
              </a:lnSpc>
              <a:defRPr sz="2000" b="0">
                <a:solidFill>
                  <a:srgbClr val="052648"/>
                </a:solidFill>
                <a:latin typeface="Avenir Next"/>
                <a:ea typeface="Avenir Next"/>
                <a:cs typeface="Avenir Next"/>
                <a:sym typeface="Avenir Next"/>
              </a:defRPr>
            </a:pPr>
            <a:endParaRPr dirty="0"/>
          </a:p>
          <a:p>
            <a:pPr algn="just" defTabSz="1733973">
              <a:lnSpc>
                <a:spcPct val="120000"/>
              </a:lnSpc>
              <a:defRPr sz="2600">
                <a:solidFill>
                  <a:srgbClr val="052648"/>
                </a:solidFill>
                <a:latin typeface="Avenir Next"/>
                <a:ea typeface="Avenir Next"/>
                <a:cs typeface="Avenir Next"/>
                <a:sym typeface="Avenir Next"/>
              </a:defRPr>
            </a:pPr>
            <a:r>
              <a:rPr dirty="0" err="1"/>
              <a:t>Τι</a:t>
            </a:r>
            <a:r>
              <a:rPr dirty="0"/>
              <a:t> </a:t>
            </a:r>
            <a:r>
              <a:rPr dirty="0" err="1"/>
              <a:t>γνώριζε</a:t>
            </a:r>
            <a:r>
              <a:rPr dirty="0"/>
              <a:t> η </a:t>
            </a:r>
            <a:r>
              <a:rPr dirty="0" err="1"/>
              <a:t>τάξη</a:t>
            </a:r>
            <a:r>
              <a:rPr dirty="0"/>
              <a:t> </a:t>
            </a:r>
            <a:r>
              <a:rPr dirty="0" err="1"/>
              <a:t>γι</a:t>
            </a:r>
            <a:r>
              <a:rPr dirty="0"/>
              <a:t>α αυτό το θέμα; </a:t>
            </a:r>
            <a:r>
              <a:rPr b="0" dirty="0"/>
              <a:t> </a:t>
            </a:r>
          </a:p>
          <a:p>
            <a:pPr algn="just" defTabSz="1733973">
              <a:lnSpc>
                <a:spcPct val="130000"/>
              </a:lnSpc>
              <a:defRPr sz="2000" b="0">
                <a:solidFill>
                  <a:srgbClr val="052648"/>
                </a:solidFill>
                <a:latin typeface="Avenir Next"/>
                <a:ea typeface="Avenir Next"/>
                <a:cs typeface="Avenir Next"/>
                <a:sym typeface="Avenir Next"/>
              </a:defRPr>
            </a:pPr>
            <a:r>
              <a:rPr dirty="0"/>
              <a:t>Η </a:t>
            </a:r>
            <a:r>
              <a:rPr dirty="0" err="1"/>
              <a:t>τάξη</a:t>
            </a:r>
            <a:r>
              <a:rPr dirty="0"/>
              <a:t> </a:t>
            </a:r>
            <a:r>
              <a:rPr dirty="0" err="1"/>
              <a:t>γνωριζε</a:t>
            </a:r>
            <a:r>
              <a:rPr dirty="0"/>
              <a:t> </a:t>
            </a:r>
            <a:r>
              <a:rPr dirty="0" err="1"/>
              <a:t>την</a:t>
            </a:r>
            <a:r>
              <a:rPr dirty="0"/>
              <a:t> υπα</a:t>
            </a:r>
            <a:r>
              <a:rPr dirty="0" err="1"/>
              <a:t>ρξη</a:t>
            </a:r>
            <a:r>
              <a:rPr dirty="0"/>
              <a:t> κα</a:t>
            </a:r>
            <a:r>
              <a:rPr dirty="0" err="1"/>
              <a:t>κό</a:t>
            </a:r>
            <a:r>
              <a:rPr dirty="0"/>
              <a:t>βουλων λογισμικών και ορισμένους μόνο βασικούς κανόνες συμπεριφοράς στο διαδίκτυο</a:t>
            </a:r>
          </a:p>
          <a:p>
            <a:pPr algn="just" defTabSz="1733973">
              <a:lnSpc>
                <a:spcPct val="130000"/>
              </a:lnSpc>
              <a:defRPr sz="2000" b="0">
                <a:solidFill>
                  <a:srgbClr val="052648"/>
                </a:solidFill>
                <a:latin typeface="Avenir Next"/>
                <a:ea typeface="Avenir Next"/>
                <a:cs typeface="Avenir Next"/>
                <a:sym typeface="Avenir Next"/>
              </a:defRPr>
            </a:pPr>
            <a:endParaRPr lang="el-GR" dirty="0" smtClean="0"/>
          </a:p>
          <a:p>
            <a:pPr algn="just" defTabSz="1733973">
              <a:lnSpc>
                <a:spcPct val="130000"/>
              </a:lnSpc>
              <a:defRPr sz="2000" b="0">
                <a:solidFill>
                  <a:srgbClr val="052648"/>
                </a:solidFill>
                <a:latin typeface="Avenir Next"/>
                <a:ea typeface="Avenir Next"/>
                <a:cs typeface="Avenir Next"/>
                <a:sym typeface="Avenir Next"/>
              </a:defRPr>
            </a:pPr>
            <a:endParaRPr dirty="0"/>
          </a:p>
          <a:p>
            <a:pPr algn="just" defTabSz="1733973">
              <a:lnSpc>
                <a:spcPct val="120000"/>
              </a:lnSpc>
              <a:defRPr sz="2600">
                <a:solidFill>
                  <a:srgbClr val="052648"/>
                </a:solidFill>
                <a:latin typeface="Avenir Next"/>
                <a:ea typeface="Avenir Next"/>
                <a:cs typeface="Avenir Next"/>
                <a:sym typeface="Avenir Next"/>
              </a:defRPr>
            </a:pPr>
            <a:r>
              <a:rPr dirty="0" err="1"/>
              <a:t>Τι</a:t>
            </a:r>
            <a:r>
              <a:rPr dirty="0"/>
              <a:t> </a:t>
            </a:r>
            <a:r>
              <a:rPr dirty="0" err="1"/>
              <a:t>νέο</a:t>
            </a:r>
            <a:r>
              <a:rPr dirty="0"/>
              <a:t> θα </a:t>
            </a:r>
            <a:r>
              <a:rPr dirty="0" err="1"/>
              <a:t>μάθει</a:t>
            </a:r>
            <a:r>
              <a:rPr dirty="0"/>
              <a:t>;</a:t>
            </a:r>
          </a:p>
          <a:p>
            <a:pPr algn="just" defTabSz="1733973">
              <a:lnSpc>
                <a:spcPct val="130000"/>
              </a:lnSpc>
              <a:defRPr sz="2000" b="0">
                <a:solidFill>
                  <a:srgbClr val="052648"/>
                </a:solidFill>
                <a:latin typeface="Avenir Next"/>
                <a:ea typeface="Avenir Next"/>
                <a:cs typeface="Avenir Next"/>
                <a:sym typeface="Avenir Next"/>
              </a:defRPr>
            </a:pPr>
            <a:r>
              <a:rPr dirty="0" err="1"/>
              <a:t>Οι</a:t>
            </a:r>
            <a:r>
              <a:rPr dirty="0"/>
              <a:t> μα</a:t>
            </a:r>
            <a:r>
              <a:rPr dirty="0" err="1"/>
              <a:t>θητές</a:t>
            </a:r>
            <a:r>
              <a:rPr dirty="0"/>
              <a:t> θα </a:t>
            </a:r>
            <a:r>
              <a:rPr dirty="0" err="1"/>
              <a:t>μάθουν</a:t>
            </a:r>
            <a:r>
              <a:rPr dirty="0"/>
              <a:t> </a:t>
            </a:r>
            <a:r>
              <a:rPr dirty="0" err="1"/>
              <a:t>τις</a:t>
            </a:r>
            <a:r>
              <a:rPr dirty="0"/>
              <a:t> βα</a:t>
            </a:r>
            <a:r>
              <a:rPr dirty="0" err="1"/>
              <a:t>σικές</a:t>
            </a:r>
            <a:r>
              <a:rPr dirty="0"/>
              <a:t> πα</a:t>
            </a:r>
            <a:r>
              <a:rPr dirty="0" err="1"/>
              <a:t>γίδες</a:t>
            </a:r>
            <a:r>
              <a:rPr dirty="0"/>
              <a:t> </a:t>
            </a:r>
            <a:r>
              <a:rPr dirty="0" err="1"/>
              <a:t>του</a:t>
            </a:r>
            <a:r>
              <a:rPr dirty="0"/>
              <a:t> </a:t>
            </a:r>
            <a:r>
              <a:rPr dirty="0" err="1"/>
              <a:t>δι</a:t>
            </a:r>
            <a:r>
              <a:rPr dirty="0"/>
              <a:t>αδικτύου, να αποφεύγουν τα κακόβουλα λογισμικά και να εφαρμόζουν κανόνες συμπεριφοράς στο διαδίκτυο για την ασφάλειά τους.</a:t>
            </a:r>
          </a:p>
          <a:p>
            <a:pPr algn="just" defTabSz="1733973">
              <a:lnSpc>
                <a:spcPct val="130000"/>
              </a:lnSpc>
              <a:defRPr sz="2000" b="0">
                <a:solidFill>
                  <a:srgbClr val="052648"/>
                </a:solidFill>
                <a:latin typeface="Avenir Next"/>
                <a:ea typeface="Avenir Next"/>
                <a:cs typeface="Avenir Next"/>
                <a:sym typeface="Avenir Next"/>
              </a:defRPr>
            </a:pPr>
            <a:endParaRPr dirty="0"/>
          </a:p>
          <a:p>
            <a:pPr algn="just" defTabSz="1733973">
              <a:lnSpc>
                <a:spcPct val="120000"/>
              </a:lnSpc>
              <a:defRPr sz="2600">
                <a:solidFill>
                  <a:srgbClr val="052648"/>
                </a:solidFill>
                <a:latin typeface="Avenir Next"/>
                <a:ea typeface="Avenir Next"/>
                <a:cs typeface="Avenir Next"/>
                <a:sym typeface="Avenir Next"/>
              </a:defRPr>
            </a:pPr>
            <a:r>
              <a:rPr dirty="0" err="1"/>
              <a:t>Με</a:t>
            </a:r>
            <a:r>
              <a:rPr dirty="0"/>
              <a:t> π</a:t>
            </a:r>
            <a:r>
              <a:rPr dirty="0" err="1"/>
              <a:t>οι</a:t>
            </a:r>
            <a:r>
              <a:rPr dirty="0"/>
              <a:t>α τεχνική έγινε η διερεύνηση αυτή; </a:t>
            </a:r>
          </a:p>
          <a:p>
            <a:pPr algn="just" defTabSz="1733973">
              <a:lnSpc>
                <a:spcPct val="120000"/>
              </a:lnSpc>
              <a:buClr>
                <a:srgbClr val="052648"/>
              </a:buClr>
              <a:buSzPct val="100000"/>
              <a:defRPr sz="2000" b="0">
                <a:solidFill>
                  <a:srgbClr val="052648"/>
                </a:solidFill>
                <a:latin typeface="Avenir Next"/>
                <a:ea typeface="Avenir Next"/>
                <a:cs typeface="Avenir Next"/>
                <a:sym typeface="Avenir Next"/>
              </a:defRPr>
            </a:pPr>
            <a:r>
              <a:rPr dirty="0" err="1"/>
              <a:t>Συζήτηση</a:t>
            </a:r>
            <a:r>
              <a:rPr dirty="0"/>
              <a:t> </a:t>
            </a:r>
          </a:p>
        </p:txBody>
      </p:sp>
      <p:sp>
        <p:nvSpPr>
          <p:cNvPr id="166" name="Ορθογώνιο 4"/>
          <p:cNvSpPr txBox="1"/>
          <p:nvPr/>
        </p:nvSpPr>
        <p:spPr>
          <a:xfrm>
            <a:off x="483178" y="431620"/>
            <a:ext cx="9473457"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914400">
              <a:lnSpc>
                <a:spcPct val="150000"/>
              </a:lnSpc>
              <a:defRPr sz="3400">
                <a:solidFill>
                  <a:srgbClr val="13283A"/>
                </a:solidFill>
                <a:latin typeface="Avenir Next"/>
                <a:ea typeface="Avenir Next"/>
                <a:cs typeface="Avenir Next"/>
                <a:sym typeface="Avenir Next"/>
              </a:defRPr>
            </a:lvl1pPr>
          </a:lstStyle>
          <a:p>
            <a:r>
              <a:t>Τεκμηρίωση σχεδιασμού</a:t>
            </a:r>
          </a:p>
        </p:txBody>
      </p:sp>
      <p:sp>
        <p:nvSpPr>
          <p:cNvPr id="167" name="Κύκλος"/>
          <p:cNvSpPr/>
          <p:nvPr/>
        </p:nvSpPr>
        <p:spPr>
          <a:xfrm>
            <a:off x="349696" y="1460274"/>
            <a:ext cx="392190" cy="392190"/>
          </a:xfrm>
          <a:prstGeom prst="ellipse">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68" name="Κύκλος"/>
          <p:cNvSpPr/>
          <p:nvPr/>
        </p:nvSpPr>
        <p:spPr>
          <a:xfrm>
            <a:off x="349696" y="3652664"/>
            <a:ext cx="392190" cy="392190"/>
          </a:xfrm>
          <a:prstGeom prst="ellipse">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69" name="Κύκλος"/>
          <p:cNvSpPr/>
          <p:nvPr/>
        </p:nvSpPr>
        <p:spPr>
          <a:xfrm>
            <a:off x="349696" y="5720988"/>
            <a:ext cx="392190" cy="392190"/>
          </a:xfrm>
          <a:prstGeom prst="ellipse">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0" name="Κύκλος"/>
          <p:cNvSpPr/>
          <p:nvPr/>
        </p:nvSpPr>
        <p:spPr>
          <a:xfrm>
            <a:off x="349696" y="7325072"/>
            <a:ext cx="392190" cy="392190"/>
          </a:xfrm>
          <a:prstGeom prst="ellipse">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1" name="Ορθογώνιο"/>
          <p:cNvSpPr/>
          <p:nvPr/>
        </p:nvSpPr>
        <p:spPr>
          <a:xfrm>
            <a:off x="-60870" y="9135529"/>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pic>
        <p:nvPicPr>
          <p:cNvPr id="172" name="dis.png" descr="dis.png"/>
          <p:cNvPicPr>
            <a:picLocks noChangeAspect="1"/>
          </p:cNvPicPr>
          <p:nvPr/>
        </p:nvPicPr>
        <p:blipFill>
          <a:blip r:embed="rId2">
            <a:extLst/>
          </a:blip>
          <a:stretch>
            <a:fillRect/>
          </a:stretch>
        </p:blipFill>
        <p:spPr>
          <a:xfrm>
            <a:off x="10246246" y="7436999"/>
            <a:ext cx="1593273" cy="152132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Στιγμιότυπο 2021-12-23, 6.53.28 μμ.png" descr="Στιγμιότυπο 2021-12-23, 6.53.28 μμ.png"/>
          <p:cNvPicPr>
            <a:picLocks noChangeAspect="1"/>
          </p:cNvPicPr>
          <p:nvPr/>
        </p:nvPicPr>
        <p:blipFill>
          <a:blip r:embed="rId2">
            <a:extLst/>
          </a:blip>
          <a:stretch>
            <a:fillRect/>
          </a:stretch>
        </p:blipFill>
        <p:spPr>
          <a:xfrm>
            <a:off x="377383" y="964709"/>
            <a:ext cx="12250034" cy="8152262"/>
          </a:xfrm>
          <a:prstGeom prst="rect">
            <a:avLst/>
          </a:prstGeom>
          <a:ln w="12700">
            <a:miter lim="400000"/>
          </a:ln>
        </p:spPr>
      </p:pic>
      <p:sp>
        <p:nvSpPr>
          <p:cNvPr id="175" name="Ορθογώνιο 4"/>
          <p:cNvSpPr txBox="1"/>
          <p:nvPr/>
        </p:nvSpPr>
        <p:spPr>
          <a:xfrm>
            <a:off x="357888" y="297405"/>
            <a:ext cx="9473457"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914400">
              <a:lnSpc>
                <a:spcPct val="150000"/>
              </a:lnSpc>
              <a:defRPr sz="3000">
                <a:solidFill>
                  <a:srgbClr val="13283A"/>
                </a:solidFill>
                <a:latin typeface="Avenir Next"/>
                <a:ea typeface="Avenir Next"/>
                <a:cs typeface="Avenir Next"/>
                <a:sym typeface="Avenir Next"/>
              </a:defRPr>
            </a:pPr>
            <a:r>
              <a:rPr sz="3400"/>
              <a:t>Στόχοι και μαθησιακά αποτελέσματα</a:t>
            </a:r>
            <a:r>
              <a:t> </a:t>
            </a:r>
          </a:p>
        </p:txBody>
      </p:sp>
      <p:sp>
        <p:nvSpPr>
          <p:cNvPr id="176" name="Ορθογώνιο"/>
          <p:cNvSpPr/>
          <p:nvPr/>
        </p:nvSpPr>
        <p:spPr>
          <a:xfrm>
            <a:off x="-60870" y="9135529"/>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 name="Rechteck 1"/>
          <p:cNvSpPr/>
          <p:nvPr/>
        </p:nvSpPr>
        <p:spPr>
          <a:xfrm>
            <a:off x="525736" y="7613104"/>
            <a:ext cx="3672408" cy="1368152"/>
          </a:xfrm>
          <a:prstGeom prst="rect">
            <a:avLst/>
          </a:prstGeom>
          <a:solidFill>
            <a:schemeClr val="bg1"/>
          </a:solidFill>
          <a:ln w="127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l-GR"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Abgerundetes Rechteck 2"/>
          <p:cNvSpPr/>
          <p:nvPr/>
        </p:nvSpPr>
        <p:spPr>
          <a:xfrm>
            <a:off x="741760" y="7613104"/>
            <a:ext cx="3240360" cy="1152128"/>
          </a:xfrm>
          <a:prstGeom prst="roundRect">
            <a:avLst/>
          </a:prstGeom>
          <a:solidFill>
            <a:srgbClr val="1C79A8"/>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l-GR"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 name="Textfeld 3"/>
          <p:cNvSpPr txBox="1"/>
          <p:nvPr/>
        </p:nvSpPr>
        <p:spPr>
          <a:xfrm>
            <a:off x="937338" y="7814705"/>
            <a:ext cx="3312368" cy="7489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lang="el-GR" sz="1400" b="0" dirty="0" smtClean="0"/>
              <a:t>Παρουσίαση συμβόλων  που προειδοποιούν για παγίδες στο διαδίκτυο.</a:t>
            </a:r>
            <a:endParaRPr kumimoji="0" lang="el-GR" sz="1400" b="0" i="0" u="none" strike="noStrike" cap="none" spc="0" normalizeH="0" baseline="0" dirty="0">
              <a:ln>
                <a:noFill/>
              </a:ln>
              <a:solidFill>
                <a:srgbClr val="000000"/>
              </a:solidFill>
              <a:effectLst/>
              <a:uFillTx/>
              <a:sym typeface="Helvetica Neue"/>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Στιγμιότυπο 2021-12-23, 6.58.43 μμ.png" descr="Στιγμιότυπο 2021-12-23, 6.58.43 μμ.png"/>
          <p:cNvPicPr>
            <a:picLocks noChangeAspect="1"/>
          </p:cNvPicPr>
          <p:nvPr/>
        </p:nvPicPr>
        <p:blipFill>
          <a:blip r:embed="rId2">
            <a:extLst/>
          </a:blip>
          <a:stretch>
            <a:fillRect/>
          </a:stretch>
        </p:blipFill>
        <p:spPr>
          <a:xfrm>
            <a:off x="1879647" y="2701869"/>
            <a:ext cx="9245506" cy="3557169"/>
          </a:xfrm>
          <a:prstGeom prst="rect">
            <a:avLst/>
          </a:prstGeom>
          <a:ln w="12700">
            <a:miter lim="400000"/>
          </a:ln>
        </p:spPr>
      </p:pic>
      <p:sp>
        <p:nvSpPr>
          <p:cNvPr id="179" name="Ορθογώνιο 4"/>
          <p:cNvSpPr txBox="1"/>
          <p:nvPr/>
        </p:nvSpPr>
        <p:spPr>
          <a:xfrm>
            <a:off x="5118206" y="1202653"/>
            <a:ext cx="2768388"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914400">
              <a:lnSpc>
                <a:spcPct val="150000"/>
              </a:lnSpc>
              <a:defRPr sz="3000">
                <a:solidFill>
                  <a:srgbClr val="13283A"/>
                </a:solidFill>
                <a:latin typeface="Avenir Next"/>
                <a:ea typeface="Avenir Next"/>
                <a:cs typeface="Avenir Next"/>
                <a:sym typeface="Avenir Next"/>
              </a:defRPr>
            </a:pPr>
            <a:r>
              <a:rPr sz="3400"/>
              <a:t>Αξιολόγηση</a:t>
            </a:r>
            <a:r>
              <a:t> </a:t>
            </a:r>
          </a:p>
        </p:txBody>
      </p:sp>
      <p:pic>
        <p:nvPicPr>
          <p:cNvPr id="180" name="Untitled-3.png" descr="Untitled-3.png"/>
          <p:cNvPicPr>
            <a:picLocks noChangeAspect="1"/>
          </p:cNvPicPr>
          <p:nvPr/>
        </p:nvPicPr>
        <p:blipFill>
          <a:blip r:embed="rId3">
            <a:extLst/>
          </a:blip>
          <a:stretch>
            <a:fillRect/>
          </a:stretch>
        </p:blipFill>
        <p:spPr>
          <a:xfrm>
            <a:off x="10838588" y="904970"/>
            <a:ext cx="1219341" cy="1271007"/>
          </a:xfrm>
          <a:prstGeom prst="rect">
            <a:avLst/>
          </a:prstGeom>
          <a:ln w="12700">
            <a:miter lim="400000"/>
          </a:ln>
        </p:spPr>
      </p:pic>
      <p:sp>
        <p:nvSpPr>
          <p:cNvPr id="181" name="Ορθογώνιο"/>
          <p:cNvSpPr/>
          <p:nvPr/>
        </p:nvSpPr>
        <p:spPr>
          <a:xfrm>
            <a:off x="-60870" y="7082613"/>
            <a:ext cx="13126540" cy="2671097"/>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2" name="Τρίγωνο"/>
          <p:cNvSpPr/>
          <p:nvPr/>
        </p:nvSpPr>
        <p:spPr>
          <a:xfrm>
            <a:off x="-106365" y="7075215"/>
            <a:ext cx="9920061" cy="267109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456E"/>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3" name="Ορθογώνιο"/>
          <p:cNvSpPr/>
          <p:nvPr/>
        </p:nvSpPr>
        <p:spPr>
          <a:xfrm>
            <a:off x="-60870" y="-65615"/>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 name="Στιγμιότυπο 2021-12-23, 6.54.36 μμ.png" descr="Στιγμιότυπο 2021-12-23, 6.54.36 μμ.png"/>
          <p:cNvPicPr>
            <a:picLocks noChangeAspect="1"/>
          </p:cNvPicPr>
          <p:nvPr/>
        </p:nvPicPr>
        <p:blipFill>
          <a:blip r:embed="rId2">
            <a:extLst/>
          </a:blip>
          <a:stretch>
            <a:fillRect/>
          </a:stretch>
        </p:blipFill>
        <p:spPr>
          <a:xfrm>
            <a:off x="48140" y="1746310"/>
            <a:ext cx="12640091" cy="6260980"/>
          </a:xfrm>
          <a:prstGeom prst="rect">
            <a:avLst/>
          </a:prstGeom>
          <a:ln w="12700">
            <a:miter lim="400000"/>
          </a:ln>
        </p:spPr>
      </p:pic>
      <p:sp>
        <p:nvSpPr>
          <p:cNvPr id="186" name="Ορθογώνιο 4"/>
          <p:cNvSpPr txBox="1"/>
          <p:nvPr/>
        </p:nvSpPr>
        <p:spPr>
          <a:xfrm>
            <a:off x="613519" y="886699"/>
            <a:ext cx="11777762"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914400">
              <a:lnSpc>
                <a:spcPct val="150000"/>
              </a:lnSpc>
              <a:defRPr sz="3000">
                <a:solidFill>
                  <a:srgbClr val="13283A"/>
                </a:solidFill>
                <a:latin typeface="Avenir Next"/>
                <a:ea typeface="Avenir Next"/>
                <a:cs typeface="Avenir Next"/>
                <a:sym typeface="Avenir Next"/>
              </a:defRPr>
            </a:pPr>
            <a:r>
              <a:rPr sz="3400"/>
              <a:t>Αναμενόμενες δυσκολίες και εναλλακτικές επίλυσης </a:t>
            </a:r>
            <a:r>
              <a:t> </a:t>
            </a:r>
          </a:p>
        </p:txBody>
      </p:sp>
      <p:sp>
        <p:nvSpPr>
          <p:cNvPr id="187" name="Ορθογώνιο"/>
          <p:cNvSpPr/>
          <p:nvPr/>
        </p:nvSpPr>
        <p:spPr>
          <a:xfrm>
            <a:off x="-60870" y="9135529"/>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extBox 4"/>
          <p:cNvSpPr txBox="1"/>
          <p:nvPr/>
        </p:nvSpPr>
        <p:spPr>
          <a:xfrm>
            <a:off x="1067644" y="1756374"/>
            <a:ext cx="11269571" cy="2491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914400">
              <a:lnSpc>
                <a:spcPct val="150000"/>
              </a:lnSpc>
              <a:defRPr sz="2000">
                <a:solidFill>
                  <a:srgbClr val="355971"/>
                </a:solidFill>
                <a:latin typeface="Avenir Next"/>
                <a:ea typeface="Avenir Next"/>
                <a:cs typeface="Avenir Next"/>
                <a:sym typeface="Avenir Next"/>
              </a:defRPr>
            </a:pPr>
            <a:r>
              <a:rPr dirty="0"/>
              <a:t>Υπ</a:t>
            </a:r>
            <a:r>
              <a:rPr dirty="0" err="1"/>
              <a:t>οστηρικτικό</a:t>
            </a:r>
            <a:r>
              <a:rPr dirty="0"/>
              <a:t> </a:t>
            </a:r>
            <a:r>
              <a:rPr dirty="0" err="1"/>
              <a:t>υλικό</a:t>
            </a:r>
            <a:r>
              <a:rPr dirty="0"/>
              <a:t>:  </a:t>
            </a:r>
            <a:r>
              <a:rPr dirty="0">
                <a:solidFill>
                  <a:srgbClr val="000000"/>
                </a:solidFill>
              </a:rPr>
              <a:t> </a:t>
            </a:r>
            <a:r>
              <a:rPr b="0" dirty="0" err="1">
                <a:solidFill>
                  <a:srgbClr val="052648"/>
                </a:solidFill>
              </a:rPr>
              <a:t>powerpoint</a:t>
            </a:r>
            <a:r>
              <a:rPr b="0" dirty="0">
                <a:solidFill>
                  <a:srgbClr val="052648"/>
                </a:solidFill>
              </a:rPr>
              <a:t>, </a:t>
            </a:r>
            <a:r>
              <a:rPr b="0" dirty="0" err="1">
                <a:solidFill>
                  <a:srgbClr val="052648"/>
                </a:solidFill>
              </a:rPr>
              <a:t>ρουμ</a:t>
            </a:r>
            <a:r>
              <a:rPr b="0" dirty="0">
                <a:solidFill>
                  <a:srgbClr val="052648"/>
                </a:solidFill>
              </a:rPr>
              <a:t>πρίκα, worldwall, φύλλα εργασίας</a:t>
            </a:r>
          </a:p>
          <a:p>
            <a:pPr algn="just" defTabSz="914400">
              <a:lnSpc>
                <a:spcPct val="150000"/>
              </a:lnSpc>
              <a:defRPr sz="2000">
                <a:solidFill>
                  <a:srgbClr val="052648"/>
                </a:solidFill>
                <a:latin typeface="Avenir Next"/>
                <a:ea typeface="Avenir Next"/>
                <a:cs typeface="Avenir Next"/>
                <a:sym typeface="Avenir Next"/>
              </a:defRPr>
            </a:pPr>
            <a:r>
              <a:rPr b="0" dirty="0" err="1"/>
              <a:t>Δι</a:t>
            </a:r>
            <a:r>
              <a:rPr b="0" dirty="0"/>
              <a:t>αδικτυακές  πηγές : video </a:t>
            </a:r>
          </a:p>
          <a:p>
            <a:pPr algn="just" defTabSz="914400">
              <a:lnSpc>
                <a:spcPct val="150000"/>
              </a:lnSpc>
              <a:defRPr sz="2000" i="1">
                <a:solidFill>
                  <a:srgbClr val="052648"/>
                </a:solidFill>
                <a:latin typeface="Avenir Next"/>
                <a:ea typeface="Avenir Next"/>
                <a:cs typeface="Avenir Next"/>
                <a:sym typeface="Avenir Next"/>
              </a:defRPr>
            </a:pPr>
            <a:r>
              <a:rPr u="sng" dirty="0">
                <a:hlinkClick r:id="rId2"/>
              </a:rPr>
              <a:t>https://www.youtube.com/watch?v=8YOkBJShaTk&amp;list=LL&amp;index=16</a:t>
            </a:r>
          </a:p>
          <a:p>
            <a:pPr algn="just" defTabSz="914400">
              <a:lnSpc>
                <a:spcPct val="150000"/>
              </a:lnSpc>
              <a:defRPr sz="2000" b="0">
                <a:solidFill>
                  <a:srgbClr val="052648"/>
                </a:solidFill>
                <a:latin typeface="Avenir Next"/>
                <a:ea typeface="Avenir Next"/>
                <a:cs typeface="Avenir Next"/>
                <a:sym typeface="Avenir Next"/>
              </a:defRPr>
            </a:pPr>
            <a:r>
              <a:rPr dirty="0" err="1"/>
              <a:t>Βι</a:t>
            </a:r>
            <a:r>
              <a:rPr dirty="0"/>
              <a:t>βλιογραφικές  πηγές: Σοφός, Α. (</a:t>
            </a:r>
            <a:r>
              <a:rPr dirty="0" smtClean="0"/>
              <a:t>201</a:t>
            </a:r>
            <a:r>
              <a:rPr lang="el-GR" dirty="0" smtClean="0"/>
              <a:t>9</a:t>
            </a:r>
            <a:r>
              <a:rPr dirty="0" smtClean="0"/>
              <a:t>).</a:t>
            </a:r>
            <a:r>
              <a:rPr dirty="0"/>
              <a:t> </a:t>
            </a:r>
            <a:r>
              <a:rPr i="1" dirty="0" err="1"/>
              <a:t>Σχεδιάζοντ</a:t>
            </a:r>
            <a:r>
              <a:rPr i="1" dirty="0"/>
              <a:t>ας σενάρια διδασκαλίας για την πρακτική άσκηση των φοιτητών</a:t>
            </a:r>
            <a:r>
              <a:rPr dirty="0"/>
              <a:t>. </a:t>
            </a:r>
            <a:r>
              <a:rPr dirty="0" err="1"/>
              <a:t>Αθήν</a:t>
            </a:r>
            <a:r>
              <a:rPr dirty="0"/>
              <a:t>α: Γρηγόρης.</a:t>
            </a:r>
          </a:p>
        </p:txBody>
      </p:sp>
      <p:sp>
        <p:nvSpPr>
          <p:cNvPr id="190" name="Ορθογώνιο 2"/>
          <p:cNvSpPr txBox="1"/>
          <p:nvPr/>
        </p:nvSpPr>
        <p:spPr>
          <a:xfrm>
            <a:off x="1104937" y="4431466"/>
            <a:ext cx="11269570" cy="35775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l" defTabSz="914400">
              <a:defRPr sz="2000">
                <a:solidFill>
                  <a:srgbClr val="355971"/>
                </a:solidFill>
                <a:latin typeface="Avenir Next"/>
                <a:ea typeface="Avenir Next"/>
                <a:cs typeface="Avenir Next"/>
                <a:sym typeface="Avenir Next"/>
              </a:defRPr>
            </a:pPr>
            <a:r>
              <a:t>Προεκτάσεις / επεκτάσεις σεναρίου :</a:t>
            </a:r>
            <a:endParaRPr>
              <a:solidFill>
                <a:srgbClr val="000000"/>
              </a:solidFill>
            </a:endParaRPr>
          </a:p>
          <a:p>
            <a:pPr defTabSz="914400">
              <a:defRPr sz="1600">
                <a:solidFill>
                  <a:srgbClr val="355971"/>
                </a:solidFill>
                <a:latin typeface="Times New Roman"/>
                <a:ea typeface="Times New Roman"/>
                <a:cs typeface="Times New Roman"/>
                <a:sym typeface="Times New Roman"/>
              </a:defRPr>
            </a:pPr>
            <a:endParaRPr>
              <a:solidFill>
                <a:srgbClr val="000000"/>
              </a:solidFill>
            </a:endParaRPr>
          </a:p>
          <a:p>
            <a:pPr algn="just" defTabSz="914400">
              <a:lnSpc>
                <a:spcPct val="150000"/>
              </a:lnSpc>
              <a:defRPr sz="2000" b="0">
                <a:solidFill>
                  <a:srgbClr val="052648"/>
                </a:solidFill>
                <a:latin typeface="Avenir Next"/>
                <a:ea typeface="Avenir Next"/>
                <a:cs typeface="Avenir Next"/>
                <a:sym typeface="Avenir Next"/>
              </a:defRPr>
            </a:pPr>
            <a:r>
              <a:t>Οι μαθητές αφού έχουν ενημερωθεί για τους κανόνες συμπεριφοράς στα κοινωνικά δίκτυα και την σωστή διαχείριση των κακόβουλων λογισμικών, θα ειναι σε θέση να διαχειρίζονται ασφαλέστερα τα κοινωνικά δίκτυα και να αντιμετωπίζουν πιθανούς κινδύνους που ελοχεύουν. </a:t>
            </a:r>
          </a:p>
          <a:p>
            <a:pPr algn="just" defTabSz="914400">
              <a:lnSpc>
                <a:spcPct val="150000"/>
              </a:lnSpc>
              <a:defRPr sz="2000" b="0">
                <a:solidFill>
                  <a:srgbClr val="052648"/>
                </a:solidFill>
                <a:latin typeface="Avenir Next"/>
                <a:ea typeface="Avenir Next"/>
                <a:cs typeface="Avenir Next"/>
                <a:sym typeface="Avenir Next"/>
              </a:defRPr>
            </a:pPr>
            <a:endParaRPr/>
          </a:p>
          <a:p>
            <a:pPr algn="just" defTabSz="914400">
              <a:lnSpc>
                <a:spcPct val="150000"/>
              </a:lnSpc>
              <a:defRPr sz="2000" b="0">
                <a:solidFill>
                  <a:srgbClr val="052648"/>
                </a:solidFill>
                <a:latin typeface="Avenir Next"/>
                <a:ea typeface="Avenir Next"/>
                <a:cs typeface="Avenir Next"/>
                <a:sym typeface="Avenir Next"/>
              </a:defRPr>
            </a:pPr>
            <a:r>
              <a:t>Σε συνέχεια της συγκεκριμένης θεματικής ενότητας θα παρουσιάζαμε τις μορφές ψηφιακού εκφοβισμού καθώς και τρόπους αντιμετώπισής τους</a:t>
            </a:r>
          </a:p>
        </p:txBody>
      </p:sp>
      <p:sp>
        <p:nvSpPr>
          <p:cNvPr id="191" name="Ορθογώνιο 4"/>
          <p:cNvSpPr txBox="1"/>
          <p:nvPr/>
        </p:nvSpPr>
        <p:spPr>
          <a:xfrm>
            <a:off x="513003" y="685136"/>
            <a:ext cx="9473458"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914400">
              <a:lnSpc>
                <a:spcPct val="150000"/>
              </a:lnSpc>
              <a:defRPr sz="3400">
                <a:solidFill>
                  <a:srgbClr val="13283A"/>
                </a:solidFill>
                <a:latin typeface="Avenir Next"/>
                <a:ea typeface="Avenir Next"/>
                <a:cs typeface="Avenir Next"/>
                <a:sym typeface="Avenir Next"/>
              </a:defRPr>
            </a:lvl1pPr>
          </a:lstStyle>
          <a:p>
            <a:r>
              <a:t>Συμπληρωματικό υλικό</a:t>
            </a:r>
          </a:p>
        </p:txBody>
      </p:sp>
      <p:sp>
        <p:nvSpPr>
          <p:cNvPr id="192" name="Κύκλος"/>
          <p:cNvSpPr/>
          <p:nvPr/>
        </p:nvSpPr>
        <p:spPr>
          <a:xfrm>
            <a:off x="558474" y="1821071"/>
            <a:ext cx="392190" cy="392190"/>
          </a:xfrm>
          <a:prstGeom prst="ellipse">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93" name="Κύκλος"/>
          <p:cNvSpPr/>
          <p:nvPr/>
        </p:nvSpPr>
        <p:spPr>
          <a:xfrm>
            <a:off x="558474" y="4438495"/>
            <a:ext cx="392190" cy="392189"/>
          </a:xfrm>
          <a:prstGeom prst="ellipse">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94" name="Ορθογώνιο"/>
          <p:cNvSpPr/>
          <p:nvPr/>
        </p:nvSpPr>
        <p:spPr>
          <a:xfrm>
            <a:off x="-60870" y="9135529"/>
            <a:ext cx="13126540" cy="675641"/>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pic>
        <p:nvPicPr>
          <p:cNvPr id="195" name="Untitled-3.png" descr="Untitled-3.png"/>
          <p:cNvPicPr>
            <a:picLocks noChangeAspect="1"/>
          </p:cNvPicPr>
          <p:nvPr/>
        </p:nvPicPr>
        <p:blipFill>
          <a:blip r:embed="rId3">
            <a:extLst/>
          </a:blip>
          <a:stretch>
            <a:fillRect/>
          </a:stretch>
        </p:blipFill>
        <p:spPr>
          <a:xfrm>
            <a:off x="10174527" y="437895"/>
            <a:ext cx="2232960" cy="2232960"/>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Ορθογώνιο"/>
          <p:cNvSpPr/>
          <p:nvPr/>
        </p:nvSpPr>
        <p:spPr>
          <a:xfrm>
            <a:off x="-60870" y="3428999"/>
            <a:ext cx="13126540" cy="2671096"/>
          </a:xfrm>
          <a:prstGeom prst="rect">
            <a:avLst/>
          </a:prstGeom>
          <a:solidFill>
            <a:srgbClr val="05264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98" name="Τρίγωνο"/>
          <p:cNvSpPr/>
          <p:nvPr/>
        </p:nvSpPr>
        <p:spPr>
          <a:xfrm>
            <a:off x="-16889" y="3428999"/>
            <a:ext cx="9920061" cy="26710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456E"/>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99" name="Ορθογώνιο 4"/>
          <p:cNvSpPr txBox="1"/>
          <p:nvPr/>
        </p:nvSpPr>
        <p:spPr>
          <a:xfrm>
            <a:off x="4494697" y="4426727"/>
            <a:ext cx="9473458" cy="675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914400">
              <a:lnSpc>
                <a:spcPct val="150000"/>
              </a:lnSpc>
              <a:defRPr sz="3400">
                <a:solidFill>
                  <a:srgbClr val="FFFFFF"/>
                </a:solidFill>
                <a:latin typeface="Avenir Next"/>
                <a:ea typeface="Avenir Next"/>
                <a:cs typeface="Avenir Next"/>
                <a:sym typeface="Avenir Next"/>
              </a:defRPr>
            </a:lvl1pPr>
          </a:lstStyle>
          <a:p>
            <a:r>
              <a:t>Σας ευχαριστούμε!</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511</Words>
  <Application>Microsoft Office PowerPoint</Application>
  <PresentationFormat>Benutzerdefiniert</PresentationFormat>
  <Paragraphs>51</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White</vt:lpstr>
      <vt:lpstr> ΠΡΑΚ-Β5 Εφαρμοσμένη διδασκαλία στις ΤΠΕ και στην ψηφιακή μάθηση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ΠΡΑΚ-Β5 Εφαρμοσμένη διδασκαλία στις ΤΠΕ και στην ψηφιακή μάθηση</dc:title>
  <dc:creator>maria tzortzi</dc:creator>
  <cp:lastModifiedBy>maria tzortzi</cp:lastModifiedBy>
  <cp:revision>14</cp:revision>
  <dcterms:modified xsi:type="dcterms:W3CDTF">2022-02-12T12:09:56Z</dcterms:modified>
</cp:coreProperties>
</file>